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9" r:id="rId2"/>
    <p:sldId id="442" r:id="rId3"/>
    <p:sldId id="443" r:id="rId4"/>
    <p:sldId id="448" r:id="rId5"/>
    <p:sldId id="450" r:id="rId6"/>
    <p:sldId id="445" r:id="rId7"/>
    <p:sldId id="477" r:id="rId8"/>
    <p:sldId id="436" r:id="rId9"/>
    <p:sldId id="475"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tempi, Patricia" initials="MP" lastIdx="1" clrIdx="0">
    <p:extLst>
      <p:ext uri="{19B8F6BF-5375-455C-9EA6-DF929625EA0E}">
        <p15:presenceInfo xmlns:p15="http://schemas.microsoft.com/office/powerpoint/2012/main" userId="S-1-5-21-515024506-3883352100-2638061190-1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F00"/>
    <a:srgbClr val="EC6D2D"/>
    <a:srgbClr val="C9E0BA"/>
    <a:srgbClr val="0E61FD"/>
    <a:srgbClr val="FFFEFD"/>
    <a:srgbClr val="555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6" d="100"/>
          <a:sy n="66" d="100"/>
        </p:scale>
        <p:origin x="310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8C413-3EE9-4BC8-B78A-94D8E1128F5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1E79ADB-9FBA-451D-AF5C-EAA0C87C02EF}">
      <dgm:prSet phldrT="[Text]" custT="1"/>
      <dgm:spPr/>
      <dgm:t>
        <a:bodyPr/>
        <a:lstStyle/>
        <a:p>
          <a:r>
            <a:rPr lang="en-US" sz="1400" dirty="0" smtClean="0"/>
            <a:t>SED Staff Review and Approve Plan</a:t>
          </a:r>
          <a:endParaRPr lang="en-US" sz="1400" dirty="0"/>
        </a:p>
      </dgm:t>
    </dgm:pt>
    <dgm:pt modelId="{40D4FE0B-D645-4B13-8B2A-ACBC77F12E3A}" type="parTrans" cxnId="{823EFB31-2445-4401-BA85-7E1B70950458}">
      <dgm:prSet/>
      <dgm:spPr/>
      <dgm:t>
        <a:bodyPr/>
        <a:lstStyle/>
        <a:p>
          <a:endParaRPr lang="en-US" sz="4000"/>
        </a:p>
      </dgm:t>
    </dgm:pt>
    <dgm:pt modelId="{0A78939B-4B0A-40CF-8CE3-5A2AC151B525}" type="sibTrans" cxnId="{823EFB31-2445-4401-BA85-7E1B70950458}">
      <dgm:prSet/>
      <dgm:spPr>
        <a:ln>
          <a:solidFill>
            <a:srgbClr val="FFC000"/>
          </a:solidFill>
        </a:ln>
      </dgm:spPr>
      <dgm:t>
        <a:bodyPr/>
        <a:lstStyle/>
        <a:p>
          <a:endParaRPr lang="en-US" sz="4000"/>
        </a:p>
      </dgm:t>
    </dgm:pt>
    <dgm:pt modelId="{A03418D0-811A-45DA-B384-91CE2056484D}">
      <dgm:prSet phldrT="[Text]" custT="1"/>
      <dgm:spPr/>
      <dgm:t>
        <a:bodyPr/>
        <a:lstStyle/>
        <a:p>
          <a:r>
            <a:rPr lang="en-US" sz="1400" dirty="0" smtClean="0"/>
            <a:t>SSBA Review Board Review and Approve Plan</a:t>
          </a:r>
          <a:endParaRPr lang="en-US" sz="1400" dirty="0"/>
        </a:p>
      </dgm:t>
    </dgm:pt>
    <dgm:pt modelId="{7AF45256-98E2-4DA2-B4AD-796B79149F30}" type="parTrans" cxnId="{B4AC4214-0FF2-441C-8753-E3CAA6839F01}">
      <dgm:prSet/>
      <dgm:spPr/>
      <dgm:t>
        <a:bodyPr/>
        <a:lstStyle/>
        <a:p>
          <a:endParaRPr lang="en-US" sz="4000"/>
        </a:p>
      </dgm:t>
    </dgm:pt>
    <dgm:pt modelId="{718D024A-A5E8-4E46-93A7-D33AF32776ED}" type="sibTrans" cxnId="{B4AC4214-0FF2-441C-8753-E3CAA6839F01}">
      <dgm:prSet/>
      <dgm:spPr>
        <a:ln>
          <a:solidFill>
            <a:srgbClr val="FFC000"/>
          </a:solidFill>
        </a:ln>
      </dgm:spPr>
      <dgm:t>
        <a:bodyPr/>
        <a:lstStyle/>
        <a:p>
          <a:endParaRPr lang="en-US" sz="4000"/>
        </a:p>
      </dgm:t>
    </dgm:pt>
    <dgm:pt modelId="{8A36C2B9-FE04-4549-8D00-A56021633D56}">
      <dgm:prSet phldrT="[Text]" custT="1"/>
      <dgm:spPr/>
      <dgm:t>
        <a:bodyPr/>
        <a:lstStyle/>
        <a:p>
          <a:r>
            <a:rPr lang="en-US" sz="1400" dirty="0" smtClean="0"/>
            <a:t> District Begins Project(s)</a:t>
          </a:r>
          <a:endParaRPr lang="en-US" sz="1400" dirty="0"/>
        </a:p>
      </dgm:t>
    </dgm:pt>
    <dgm:pt modelId="{9EF3F08A-E960-4D8A-81C6-6F7DCF2377FE}" type="parTrans" cxnId="{57651ED9-7243-4298-B53B-6C8BF4F939D4}">
      <dgm:prSet/>
      <dgm:spPr/>
      <dgm:t>
        <a:bodyPr/>
        <a:lstStyle/>
        <a:p>
          <a:endParaRPr lang="en-US" sz="4000"/>
        </a:p>
      </dgm:t>
    </dgm:pt>
    <dgm:pt modelId="{F0F558E0-E517-44A8-9BD5-DC72E015B23D}" type="sibTrans" cxnId="{57651ED9-7243-4298-B53B-6C8BF4F939D4}">
      <dgm:prSet/>
      <dgm:spPr>
        <a:ln>
          <a:solidFill>
            <a:srgbClr val="FFC000"/>
          </a:solidFill>
        </a:ln>
      </dgm:spPr>
      <dgm:t>
        <a:bodyPr/>
        <a:lstStyle/>
        <a:p>
          <a:endParaRPr lang="en-US" sz="4000"/>
        </a:p>
      </dgm:t>
    </dgm:pt>
    <dgm:pt modelId="{9DCB2A1F-012D-481F-9512-2834E2837CD2}">
      <dgm:prSet phldrT="[Text]" custT="1"/>
      <dgm:spPr/>
      <dgm:t>
        <a:bodyPr/>
        <a:lstStyle/>
        <a:p>
          <a:r>
            <a:rPr lang="en-US" sz="1400" dirty="0" smtClean="0"/>
            <a:t>District Submits Reimbursement Request(s)</a:t>
          </a:r>
          <a:endParaRPr lang="en-US" sz="1400" dirty="0"/>
        </a:p>
      </dgm:t>
    </dgm:pt>
    <dgm:pt modelId="{291E9399-B620-4E55-887E-886ECF3A6A67}" type="parTrans" cxnId="{AD75B2F3-A25E-4ADC-83CD-71E2FA61F88D}">
      <dgm:prSet/>
      <dgm:spPr/>
      <dgm:t>
        <a:bodyPr/>
        <a:lstStyle/>
        <a:p>
          <a:endParaRPr lang="en-US" sz="4000"/>
        </a:p>
      </dgm:t>
    </dgm:pt>
    <dgm:pt modelId="{86068652-A084-4578-8740-60AF06569878}" type="sibTrans" cxnId="{AD75B2F3-A25E-4ADC-83CD-71E2FA61F88D}">
      <dgm:prSet/>
      <dgm:spPr>
        <a:ln>
          <a:solidFill>
            <a:srgbClr val="FFC000"/>
          </a:solidFill>
        </a:ln>
      </dgm:spPr>
      <dgm:t>
        <a:bodyPr/>
        <a:lstStyle/>
        <a:p>
          <a:endParaRPr lang="en-US" sz="4000"/>
        </a:p>
      </dgm:t>
    </dgm:pt>
    <dgm:pt modelId="{1DC92E59-49DD-4339-9FEB-E9ECE5EC289D}">
      <dgm:prSet phldrT="[Text]" custT="1"/>
      <dgm:spPr/>
      <dgm:t>
        <a:bodyPr/>
        <a:lstStyle/>
        <a:p>
          <a:r>
            <a:rPr lang="en-US" sz="1400" dirty="0" smtClean="0"/>
            <a:t>SED/State Reimburses District</a:t>
          </a:r>
          <a:endParaRPr lang="en-US" sz="1400" dirty="0"/>
        </a:p>
      </dgm:t>
    </dgm:pt>
    <dgm:pt modelId="{04932BD1-8C44-4961-90B0-1E328BADEA36}" type="parTrans" cxnId="{7DBB9A1F-A960-41EE-A2D8-4E5CCBE17949}">
      <dgm:prSet/>
      <dgm:spPr/>
      <dgm:t>
        <a:bodyPr/>
        <a:lstStyle/>
        <a:p>
          <a:endParaRPr lang="en-US" sz="4000"/>
        </a:p>
      </dgm:t>
    </dgm:pt>
    <dgm:pt modelId="{223F43E9-43B5-4F34-8A3C-5C0D9D246A86}" type="sibTrans" cxnId="{7DBB9A1F-A960-41EE-A2D8-4E5CCBE17949}">
      <dgm:prSet/>
      <dgm:spPr>
        <a:ln>
          <a:solidFill>
            <a:srgbClr val="FFC000"/>
          </a:solidFill>
        </a:ln>
      </dgm:spPr>
      <dgm:t>
        <a:bodyPr/>
        <a:lstStyle/>
        <a:p>
          <a:endParaRPr lang="en-US" sz="4000"/>
        </a:p>
      </dgm:t>
    </dgm:pt>
    <dgm:pt modelId="{8DC6E21F-090C-4E1A-9C04-06E238B1B5B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400" b="0" baseline="0" dirty="0" smtClean="0">
              <a:solidFill>
                <a:srgbClr val="FFFFFF"/>
              </a:solidFill>
            </a:rPr>
            <a:t>District Submits Final Plan</a:t>
          </a:r>
        </a:p>
        <a:p>
          <a:r>
            <a:rPr lang="en-US" sz="1400" b="0" baseline="0" dirty="0" smtClean="0">
              <a:solidFill>
                <a:srgbClr val="FFFFFF"/>
              </a:solidFill>
            </a:rPr>
            <a:t>[START]</a:t>
          </a:r>
          <a:endParaRPr lang="en-US" sz="1400" b="0" baseline="0" dirty="0">
            <a:solidFill>
              <a:srgbClr val="FFFFFF"/>
            </a:solidFill>
          </a:endParaRPr>
        </a:p>
      </dgm:t>
    </dgm:pt>
    <dgm:pt modelId="{5F1961D8-7170-4D56-B708-FCE1A4900F5F}" type="sibTrans" cxnId="{DB50D128-C2BB-4DBB-990D-589184728785}">
      <dgm:prSet/>
      <dgm:spPr>
        <a:ln>
          <a:solidFill>
            <a:srgbClr val="FFC000"/>
          </a:solidFill>
        </a:ln>
      </dgm:spPr>
      <dgm:t>
        <a:bodyPr/>
        <a:lstStyle/>
        <a:p>
          <a:endParaRPr lang="en-US" sz="4000"/>
        </a:p>
      </dgm:t>
    </dgm:pt>
    <dgm:pt modelId="{D9B390C4-8303-49A5-86B1-53A3F687AB17}" type="parTrans" cxnId="{DB50D128-C2BB-4DBB-990D-589184728785}">
      <dgm:prSet/>
      <dgm:spPr/>
      <dgm:t>
        <a:bodyPr/>
        <a:lstStyle/>
        <a:p>
          <a:endParaRPr lang="en-US" sz="4000"/>
        </a:p>
      </dgm:t>
    </dgm:pt>
    <dgm:pt modelId="{5B5C85C8-EF03-4828-9AB7-BC8BC09621CF}" type="pres">
      <dgm:prSet presAssocID="{8358C413-3EE9-4BC8-B78A-94D8E1128F59}" presName="cycle" presStyleCnt="0">
        <dgm:presLayoutVars>
          <dgm:dir/>
          <dgm:resizeHandles val="exact"/>
        </dgm:presLayoutVars>
      </dgm:prSet>
      <dgm:spPr/>
      <dgm:t>
        <a:bodyPr/>
        <a:lstStyle/>
        <a:p>
          <a:endParaRPr lang="en-US"/>
        </a:p>
      </dgm:t>
    </dgm:pt>
    <dgm:pt modelId="{E40A24E0-F038-4F44-98D2-F0E220D8BFA3}" type="pres">
      <dgm:prSet presAssocID="{8DC6E21F-090C-4E1A-9C04-06E238B1B5B1}" presName="node" presStyleLbl="node1" presStyleIdx="0" presStyleCnt="6">
        <dgm:presLayoutVars>
          <dgm:bulletEnabled val="1"/>
        </dgm:presLayoutVars>
      </dgm:prSet>
      <dgm:spPr/>
      <dgm:t>
        <a:bodyPr/>
        <a:lstStyle/>
        <a:p>
          <a:endParaRPr lang="en-US"/>
        </a:p>
      </dgm:t>
    </dgm:pt>
    <dgm:pt modelId="{A2A3B971-13F9-4FFC-AF49-8377825D91BC}" type="pres">
      <dgm:prSet presAssocID="{8DC6E21F-090C-4E1A-9C04-06E238B1B5B1}" presName="spNode" presStyleCnt="0"/>
      <dgm:spPr/>
    </dgm:pt>
    <dgm:pt modelId="{68A7AB9E-BEE1-4FA9-B6C3-91C3C5F75C93}" type="pres">
      <dgm:prSet presAssocID="{5F1961D8-7170-4D56-B708-FCE1A4900F5F}" presName="sibTrans" presStyleLbl="sibTrans1D1" presStyleIdx="0" presStyleCnt="6"/>
      <dgm:spPr/>
      <dgm:t>
        <a:bodyPr/>
        <a:lstStyle/>
        <a:p>
          <a:endParaRPr lang="en-US"/>
        </a:p>
      </dgm:t>
    </dgm:pt>
    <dgm:pt modelId="{294E93DE-FDB9-45D2-A9F1-943340D199B0}" type="pres">
      <dgm:prSet presAssocID="{E1E79ADB-9FBA-451D-AF5C-EAA0C87C02EF}" presName="node" presStyleLbl="node1" presStyleIdx="1" presStyleCnt="6">
        <dgm:presLayoutVars>
          <dgm:bulletEnabled val="1"/>
        </dgm:presLayoutVars>
      </dgm:prSet>
      <dgm:spPr/>
      <dgm:t>
        <a:bodyPr/>
        <a:lstStyle/>
        <a:p>
          <a:endParaRPr lang="en-US"/>
        </a:p>
      </dgm:t>
    </dgm:pt>
    <dgm:pt modelId="{308FE687-40B0-43D1-9CEC-7076C1E6BC50}" type="pres">
      <dgm:prSet presAssocID="{E1E79ADB-9FBA-451D-AF5C-EAA0C87C02EF}" presName="spNode" presStyleCnt="0"/>
      <dgm:spPr/>
    </dgm:pt>
    <dgm:pt modelId="{1E8CC4E9-E335-426F-B4D1-98A7B51495DD}" type="pres">
      <dgm:prSet presAssocID="{0A78939B-4B0A-40CF-8CE3-5A2AC151B525}" presName="sibTrans" presStyleLbl="sibTrans1D1" presStyleIdx="1" presStyleCnt="6"/>
      <dgm:spPr/>
      <dgm:t>
        <a:bodyPr/>
        <a:lstStyle/>
        <a:p>
          <a:endParaRPr lang="en-US"/>
        </a:p>
      </dgm:t>
    </dgm:pt>
    <dgm:pt modelId="{599A9C3B-AE67-4DE3-8968-6A51A1A17747}" type="pres">
      <dgm:prSet presAssocID="{A03418D0-811A-45DA-B384-91CE2056484D}" presName="node" presStyleLbl="node1" presStyleIdx="2" presStyleCnt="6">
        <dgm:presLayoutVars>
          <dgm:bulletEnabled val="1"/>
        </dgm:presLayoutVars>
      </dgm:prSet>
      <dgm:spPr/>
      <dgm:t>
        <a:bodyPr/>
        <a:lstStyle/>
        <a:p>
          <a:endParaRPr lang="en-US"/>
        </a:p>
      </dgm:t>
    </dgm:pt>
    <dgm:pt modelId="{A2B63CA6-8A1F-45BB-9B2D-2E3221F22F1D}" type="pres">
      <dgm:prSet presAssocID="{A03418D0-811A-45DA-B384-91CE2056484D}" presName="spNode" presStyleCnt="0"/>
      <dgm:spPr/>
    </dgm:pt>
    <dgm:pt modelId="{1C33E755-FE02-4FC3-AEB8-6AFCD3AD1452}" type="pres">
      <dgm:prSet presAssocID="{718D024A-A5E8-4E46-93A7-D33AF32776ED}" presName="sibTrans" presStyleLbl="sibTrans1D1" presStyleIdx="2" presStyleCnt="6"/>
      <dgm:spPr/>
      <dgm:t>
        <a:bodyPr/>
        <a:lstStyle/>
        <a:p>
          <a:endParaRPr lang="en-US"/>
        </a:p>
      </dgm:t>
    </dgm:pt>
    <dgm:pt modelId="{2E2A0229-DFC4-46FB-86FE-C5FE793CDF7A}" type="pres">
      <dgm:prSet presAssocID="{8A36C2B9-FE04-4549-8D00-A56021633D56}" presName="node" presStyleLbl="node1" presStyleIdx="3" presStyleCnt="6">
        <dgm:presLayoutVars>
          <dgm:bulletEnabled val="1"/>
        </dgm:presLayoutVars>
      </dgm:prSet>
      <dgm:spPr/>
      <dgm:t>
        <a:bodyPr/>
        <a:lstStyle/>
        <a:p>
          <a:endParaRPr lang="en-US"/>
        </a:p>
      </dgm:t>
    </dgm:pt>
    <dgm:pt modelId="{FBC555EE-FB6C-482B-AD5E-CE1768B2F4FF}" type="pres">
      <dgm:prSet presAssocID="{8A36C2B9-FE04-4549-8D00-A56021633D56}" presName="spNode" presStyleCnt="0"/>
      <dgm:spPr/>
    </dgm:pt>
    <dgm:pt modelId="{3C691A10-0E87-4AAD-9B1B-9B1F0F6CFF95}" type="pres">
      <dgm:prSet presAssocID="{F0F558E0-E517-44A8-9BD5-DC72E015B23D}" presName="sibTrans" presStyleLbl="sibTrans1D1" presStyleIdx="3" presStyleCnt="6"/>
      <dgm:spPr/>
      <dgm:t>
        <a:bodyPr/>
        <a:lstStyle/>
        <a:p>
          <a:endParaRPr lang="en-US"/>
        </a:p>
      </dgm:t>
    </dgm:pt>
    <dgm:pt modelId="{0C95AD21-41B6-4897-B3AA-0B4ACBC9BF6B}" type="pres">
      <dgm:prSet presAssocID="{9DCB2A1F-012D-481F-9512-2834E2837CD2}" presName="node" presStyleLbl="node1" presStyleIdx="4" presStyleCnt="6">
        <dgm:presLayoutVars>
          <dgm:bulletEnabled val="1"/>
        </dgm:presLayoutVars>
      </dgm:prSet>
      <dgm:spPr/>
      <dgm:t>
        <a:bodyPr/>
        <a:lstStyle/>
        <a:p>
          <a:endParaRPr lang="en-US"/>
        </a:p>
      </dgm:t>
    </dgm:pt>
    <dgm:pt modelId="{448046C5-0012-4CB7-9646-AF0FE128465C}" type="pres">
      <dgm:prSet presAssocID="{9DCB2A1F-012D-481F-9512-2834E2837CD2}" presName="spNode" presStyleCnt="0"/>
      <dgm:spPr/>
    </dgm:pt>
    <dgm:pt modelId="{933B6BA6-414F-4634-A3CA-6BAF74F4E348}" type="pres">
      <dgm:prSet presAssocID="{86068652-A084-4578-8740-60AF06569878}" presName="sibTrans" presStyleLbl="sibTrans1D1" presStyleIdx="4" presStyleCnt="6"/>
      <dgm:spPr/>
      <dgm:t>
        <a:bodyPr/>
        <a:lstStyle/>
        <a:p>
          <a:endParaRPr lang="en-US"/>
        </a:p>
      </dgm:t>
    </dgm:pt>
    <dgm:pt modelId="{C6ABF57C-F34A-4BF4-8FF9-4E52E08CE47E}" type="pres">
      <dgm:prSet presAssocID="{1DC92E59-49DD-4339-9FEB-E9ECE5EC289D}" presName="node" presStyleLbl="node1" presStyleIdx="5" presStyleCnt="6">
        <dgm:presLayoutVars>
          <dgm:bulletEnabled val="1"/>
        </dgm:presLayoutVars>
      </dgm:prSet>
      <dgm:spPr/>
      <dgm:t>
        <a:bodyPr/>
        <a:lstStyle/>
        <a:p>
          <a:endParaRPr lang="en-US"/>
        </a:p>
      </dgm:t>
    </dgm:pt>
    <dgm:pt modelId="{B1AA33BD-16C0-4C56-B339-BB9E26191995}" type="pres">
      <dgm:prSet presAssocID="{1DC92E59-49DD-4339-9FEB-E9ECE5EC289D}" presName="spNode" presStyleCnt="0"/>
      <dgm:spPr/>
    </dgm:pt>
    <dgm:pt modelId="{904907A6-E8A0-45CE-AAE2-81352532FFC2}" type="pres">
      <dgm:prSet presAssocID="{223F43E9-43B5-4F34-8A3C-5C0D9D246A86}" presName="sibTrans" presStyleLbl="sibTrans1D1" presStyleIdx="5" presStyleCnt="6"/>
      <dgm:spPr/>
      <dgm:t>
        <a:bodyPr/>
        <a:lstStyle/>
        <a:p>
          <a:endParaRPr lang="en-US"/>
        </a:p>
      </dgm:t>
    </dgm:pt>
  </dgm:ptLst>
  <dgm:cxnLst>
    <dgm:cxn modelId="{C8D0977C-6CD7-4940-9E13-19FF82A982C1}" type="presOf" srcId="{9DCB2A1F-012D-481F-9512-2834E2837CD2}" destId="{0C95AD21-41B6-4897-B3AA-0B4ACBC9BF6B}" srcOrd="0" destOrd="0" presId="urn:microsoft.com/office/officeart/2005/8/layout/cycle5"/>
    <dgm:cxn modelId="{6F049CC4-44D9-4DFF-A635-9829EE010505}" type="presOf" srcId="{1DC92E59-49DD-4339-9FEB-E9ECE5EC289D}" destId="{C6ABF57C-F34A-4BF4-8FF9-4E52E08CE47E}" srcOrd="0" destOrd="0" presId="urn:microsoft.com/office/officeart/2005/8/layout/cycle5"/>
    <dgm:cxn modelId="{823EFB31-2445-4401-BA85-7E1B70950458}" srcId="{8358C413-3EE9-4BC8-B78A-94D8E1128F59}" destId="{E1E79ADB-9FBA-451D-AF5C-EAA0C87C02EF}" srcOrd="1" destOrd="0" parTransId="{40D4FE0B-D645-4B13-8B2A-ACBC77F12E3A}" sibTransId="{0A78939B-4B0A-40CF-8CE3-5A2AC151B525}"/>
    <dgm:cxn modelId="{AD75B2F3-A25E-4ADC-83CD-71E2FA61F88D}" srcId="{8358C413-3EE9-4BC8-B78A-94D8E1128F59}" destId="{9DCB2A1F-012D-481F-9512-2834E2837CD2}" srcOrd="4" destOrd="0" parTransId="{291E9399-B620-4E55-887E-886ECF3A6A67}" sibTransId="{86068652-A084-4578-8740-60AF06569878}"/>
    <dgm:cxn modelId="{82061348-869C-4007-80FA-A8DB55A46735}" type="presOf" srcId="{86068652-A084-4578-8740-60AF06569878}" destId="{933B6BA6-414F-4634-A3CA-6BAF74F4E348}" srcOrd="0" destOrd="0" presId="urn:microsoft.com/office/officeart/2005/8/layout/cycle5"/>
    <dgm:cxn modelId="{22F2B7C8-511B-4A12-A280-E9423FC1A59C}" type="presOf" srcId="{A03418D0-811A-45DA-B384-91CE2056484D}" destId="{599A9C3B-AE67-4DE3-8968-6A51A1A17747}" srcOrd="0" destOrd="0" presId="urn:microsoft.com/office/officeart/2005/8/layout/cycle5"/>
    <dgm:cxn modelId="{7CDB5BB7-B71A-4412-8AD7-4F2E63003B39}" type="presOf" srcId="{8358C413-3EE9-4BC8-B78A-94D8E1128F59}" destId="{5B5C85C8-EF03-4828-9AB7-BC8BC09621CF}" srcOrd="0" destOrd="0" presId="urn:microsoft.com/office/officeart/2005/8/layout/cycle5"/>
    <dgm:cxn modelId="{C574BE5A-2CBE-41C3-86AE-9FD77D281A53}" type="presOf" srcId="{F0F558E0-E517-44A8-9BD5-DC72E015B23D}" destId="{3C691A10-0E87-4AAD-9B1B-9B1F0F6CFF95}" srcOrd="0" destOrd="0" presId="urn:microsoft.com/office/officeart/2005/8/layout/cycle5"/>
    <dgm:cxn modelId="{5B5EDD27-A0DC-4C14-BB32-AE767B5A5491}" type="presOf" srcId="{0A78939B-4B0A-40CF-8CE3-5A2AC151B525}" destId="{1E8CC4E9-E335-426F-B4D1-98A7B51495DD}" srcOrd="0" destOrd="0" presId="urn:microsoft.com/office/officeart/2005/8/layout/cycle5"/>
    <dgm:cxn modelId="{430D1573-0ABE-42BD-8EE4-655D7D91B035}" type="presOf" srcId="{718D024A-A5E8-4E46-93A7-D33AF32776ED}" destId="{1C33E755-FE02-4FC3-AEB8-6AFCD3AD1452}" srcOrd="0" destOrd="0" presId="urn:microsoft.com/office/officeart/2005/8/layout/cycle5"/>
    <dgm:cxn modelId="{7915EE59-0CED-4202-81EF-DA54E14CCABD}" type="presOf" srcId="{5F1961D8-7170-4D56-B708-FCE1A4900F5F}" destId="{68A7AB9E-BEE1-4FA9-B6C3-91C3C5F75C93}" srcOrd="0" destOrd="0" presId="urn:microsoft.com/office/officeart/2005/8/layout/cycle5"/>
    <dgm:cxn modelId="{B90146B4-3D17-4D62-ACFA-3FDBFA9C383B}" type="presOf" srcId="{8A36C2B9-FE04-4549-8D00-A56021633D56}" destId="{2E2A0229-DFC4-46FB-86FE-C5FE793CDF7A}" srcOrd="0" destOrd="0" presId="urn:microsoft.com/office/officeart/2005/8/layout/cycle5"/>
    <dgm:cxn modelId="{7DBB9A1F-A960-41EE-A2D8-4E5CCBE17949}" srcId="{8358C413-3EE9-4BC8-B78A-94D8E1128F59}" destId="{1DC92E59-49DD-4339-9FEB-E9ECE5EC289D}" srcOrd="5" destOrd="0" parTransId="{04932BD1-8C44-4961-90B0-1E328BADEA36}" sibTransId="{223F43E9-43B5-4F34-8A3C-5C0D9D246A86}"/>
    <dgm:cxn modelId="{E1876B5A-5035-4033-84F6-5F150B993B0E}" type="presOf" srcId="{8DC6E21F-090C-4E1A-9C04-06E238B1B5B1}" destId="{E40A24E0-F038-4F44-98D2-F0E220D8BFA3}" srcOrd="0" destOrd="0" presId="urn:microsoft.com/office/officeart/2005/8/layout/cycle5"/>
    <dgm:cxn modelId="{57651ED9-7243-4298-B53B-6C8BF4F939D4}" srcId="{8358C413-3EE9-4BC8-B78A-94D8E1128F59}" destId="{8A36C2B9-FE04-4549-8D00-A56021633D56}" srcOrd="3" destOrd="0" parTransId="{9EF3F08A-E960-4D8A-81C6-6F7DCF2377FE}" sibTransId="{F0F558E0-E517-44A8-9BD5-DC72E015B23D}"/>
    <dgm:cxn modelId="{EFF74269-F5F9-4CA5-B6B4-972F65788A07}" type="presOf" srcId="{E1E79ADB-9FBA-451D-AF5C-EAA0C87C02EF}" destId="{294E93DE-FDB9-45D2-A9F1-943340D199B0}" srcOrd="0" destOrd="0" presId="urn:microsoft.com/office/officeart/2005/8/layout/cycle5"/>
    <dgm:cxn modelId="{DB50D128-C2BB-4DBB-990D-589184728785}" srcId="{8358C413-3EE9-4BC8-B78A-94D8E1128F59}" destId="{8DC6E21F-090C-4E1A-9C04-06E238B1B5B1}" srcOrd="0" destOrd="0" parTransId="{D9B390C4-8303-49A5-86B1-53A3F687AB17}" sibTransId="{5F1961D8-7170-4D56-B708-FCE1A4900F5F}"/>
    <dgm:cxn modelId="{B4AC4214-0FF2-441C-8753-E3CAA6839F01}" srcId="{8358C413-3EE9-4BC8-B78A-94D8E1128F59}" destId="{A03418D0-811A-45DA-B384-91CE2056484D}" srcOrd="2" destOrd="0" parTransId="{7AF45256-98E2-4DA2-B4AD-796B79149F30}" sibTransId="{718D024A-A5E8-4E46-93A7-D33AF32776ED}"/>
    <dgm:cxn modelId="{7B10115B-FB69-4130-9D85-903D405573F4}" type="presOf" srcId="{223F43E9-43B5-4F34-8A3C-5C0D9D246A86}" destId="{904907A6-E8A0-45CE-AAE2-81352532FFC2}" srcOrd="0" destOrd="0" presId="urn:microsoft.com/office/officeart/2005/8/layout/cycle5"/>
    <dgm:cxn modelId="{1D451CAB-35E9-4DCB-AEE4-5250B26083CD}" type="presParOf" srcId="{5B5C85C8-EF03-4828-9AB7-BC8BC09621CF}" destId="{E40A24E0-F038-4F44-98D2-F0E220D8BFA3}" srcOrd="0" destOrd="0" presId="urn:microsoft.com/office/officeart/2005/8/layout/cycle5"/>
    <dgm:cxn modelId="{E2AD9191-398F-4DAB-A295-1573E14B170D}" type="presParOf" srcId="{5B5C85C8-EF03-4828-9AB7-BC8BC09621CF}" destId="{A2A3B971-13F9-4FFC-AF49-8377825D91BC}" srcOrd="1" destOrd="0" presId="urn:microsoft.com/office/officeart/2005/8/layout/cycle5"/>
    <dgm:cxn modelId="{953F8311-A96D-4728-A1CD-13BF200D8217}" type="presParOf" srcId="{5B5C85C8-EF03-4828-9AB7-BC8BC09621CF}" destId="{68A7AB9E-BEE1-4FA9-B6C3-91C3C5F75C93}" srcOrd="2" destOrd="0" presId="urn:microsoft.com/office/officeart/2005/8/layout/cycle5"/>
    <dgm:cxn modelId="{9ECAFA45-B2A7-4FAB-AE1D-99647C234F53}" type="presParOf" srcId="{5B5C85C8-EF03-4828-9AB7-BC8BC09621CF}" destId="{294E93DE-FDB9-45D2-A9F1-943340D199B0}" srcOrd="3" destOrd="0" presId="urn:microsoft.com/office/officeart/2005/8/layout/cycle5"/>
    <dgm:cxn modelId="{AD470D3F-7160-46AE-85A2-3F8F6DA8D966}" type="presParOf" srcId="{5B5C85C8-EF03-4828-9AB7-BC8BC09621CF}" destId="{308FE687-40B0-43D1-9CEC-7076C1E6BC50}" srcOrd="4" destOrd="0" presId="urn:microsoft.com/office/officeart/2005/8/layout/cycle5"/>
    <dgm:cxn modelId="{ACD02C99-55A9-4EF1-913B-0E7532A86CA0}" type="presParOf" srcId="{5B5C85C8-EF03-4828-9AB7-BC8BC09621CF}" destId="{1E8CC4E9-E335-426F-B4D1-98A7B51495DD}" srcOrd="5" destOrd="0" presId="urn:microsoft.com/office/officeart/2005/8/layout/cycle5"/>
    <dgm:cxn modelId="{73337D6A-4A14-4898-89E4-36FE24A3D461}" type="presParOf" srcId="{5B5C85C8-EF03-4828-9AB7-BC8BC09621CF}" destId="{599A9C3B-AE67-4DE3-8968-6A51A1A17747}" srcOrd="6" destOrd="0" presId="urn:microsoft.com/office/officeart/2005/8/layout/cycle5"/>
    <dgm:cxn modelId="{8A4BE1B1-6BE4-415A-8934-25C28FAD6897}" type="presParOf" srcId="{5B5C85C8-EF03-4828-9AB7-BC8BC09621CF}" destId="{A2B63CA6-8A1F-45BB-9B2D-2E3221F22F1D}" srcOrd="7" destOrd="0" presId="urn:microsoft.com/office/officeart/2005/8/layout/cycle5"/>
    <dgm:cxn modelId="{A8A363CA-F954-4571-82E5-52146F01B5C1}" type="presParOf" srcId="{5B5C85C8-EF03-4828-9AB7-BC8BC09621CF}" destId="{1C33E755-FE02-4FC3-AEB8-6AFCD3AD1452}" srcOrd="8" destOrd="0" presId="urn:microsoft.com/office/officeart/2005/8/layout/cycle5"/>
    <dgm:cxn modelId="{C480570C-2345-4066-A165-D7EB828AA162}" type="presParOf" srcId="{5B5C85C8-EF03-4828-9AB7-BC8BC09621CF}" destId="{2E2A0229-DFC4-46FB-86FE-C5FE793CDF7A}" srcOrd="9" destOrd="0" presId="urn:microsoft.com/office/officeart/2005/8/layout/cycle5"/>
    <dgm:cxn modelId="{CD7C4E8B-FD58-40F7-AA46-B9D757211BF3}" type="presParOf" srcId="{5B5C85C8-EF03-4828-9AB7-BC8BC09621CF}" destId="{FBC555EE-FB6C-482B-AD5E-CE1768B2F4FF}" srcOrd="10" destOrd="0" presId="urn:microsoft.com/office/officeart/2005/8/layout/cycle5"/>
    <dgm:cxn modelId="{528885A7-4436-4754-A7C6-42460D102452}" type="presParOf" srcId="{5B5C85C8-EF03-4828-9AB7-BC8BC09621CF}" destId="{3C691A10-0E87-4AAD-9B1B-9B1F0F6CFF95}" srcOrd="11" destOrd="0" presId="urn:microsoft.com/office/officeart/2005/8/layout/cycle5"/>
    <dgm:cxn modelId="{5724E4C9-8013-41F0-A5BC-14058F177DF4}" type="presParOf" srcId="{5B5C85C8-EF03-4828-9AB7-BC8BC09621CF}" destId="{0C95AD21-41B6-4897-B3AA-0B4ACBC9BF6B}" srcOrd="12" destOrd="0" presId="urn:microsoft.com/office/officeart/2005/8/layout/cycle5"/>
    <dgm:cxn modelId="{A480CCE0-B2AC-4A88-910A-4AD58D500933}" type="presParOf" srcId="{5B5C85C8-EF03-4828-9AB7-BC8BC09621CF}" destId="{448046C5-0012-4CB7-9646-AF0FE128465C}" srcOrd="13" destOrd="0" presId="urn:microsoft.com/office/officeart/2005/8/layout/cycle5"/>
    <dgm:cxn modelId="{27AFCFF6-6A41-4C08-8E90-2325602E4855}" type="presParOf" srcId="{5B5C85C8-EF03-4828-9AB7-BC8BC09621CF}" destId="{933B6BA6-414F-4634-A3CA-6BAF74F4E348}" srcOrd="14" destOrd="0" presId="urn:microsoft.com/office/officeart/2005/8/layout/cycle5"/>
    <dgm:cxn modelId="{5B093688-A7D3-4AFA-8271-16E7523E6249}" type="presParOf" srcId="{5B5C85C8-EF03-4828-9AB7-BC8BC09621CF}" destId="{C6ABF57C-F34A-4BF4-8FF9-4E52E08CE47E}" srcOrd="15" destOrd="0" presId="urn:microsoft.com/office/officeart/2005/8/layout/cycle5"/>
    <dgm:cxn modelId="{CDCC13C5-050A-4FF0-8323-45289A71B52E}" type="presParOf" srcId="{5B5C85C8-EF03-4828-9AB7-BC8BC09621CF}" destId="{B1AA33BD-16C0-4C56-B339-BB9E26191995}" srcOrd="16" destOrd="0" presId="urn:microsoft.com/office/officeart/2005/8/layout/cycle5"/>
    <dgm:cxn modelId="{1EAE1FBA-5C24-4C9B-8E14-C8AEB5DD5792}" type="presParOf" srcId="{5B5C85C8-EF03-4828-9AB7-BC8BC09621CF}" destId="{904907A6-E8A0-45CE-AAE2-81352532FFC2}"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A24E0-F038-4F44-98D2-F0E220D8BFA3}">
      <dsp:nvSpPr>
        <dsp:cNvPr id="0" name=""/>
        <dsp:cNvSpPr/>
      </dsp:nvSpPr>
      <dsp:spPr>
        <a:xfrm>
          <a:off x="3402080" y="2651"/>
          <a:ext cx="1388032" cy="902221"/>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baseline="0" dirty="0" smtClean="0">
              <a:solidFill>
                <a:srgbClr val="FFFFFF"/>
              </a:solidFill>
            </a:rPr>
            <a:t>District Submits Final Plan</a:t>
          </a:r>
        </a:p>
        <a:p>
          <a:pPr lvl="0" algn="ctr" defTabSz="622300">
            <a:lnSpc>
              <a:spcPct val="90000"/>
            </a:lnSpc>
            <a:spcBef>
              <a:spcPct val="0"/>
            </a:spcBef>
            <a:spcAft>
              <a:spcPct val="35000"/>
            </a:spcAft>
          </a:pPr>
          <a:r>
            <a:rPr lang="en-US" sz="1400" b="0" kern="1200" baseline="0" dirty="0" smtClean="0">
              <a:solidFill>
                <a:srgbClr val="FFFFFF"/>
              </a:solidFill>
            </a:rPr>
            <a:t>[START]</a:t>
          </a:r>
          <a:endParaRPr lang="en-US" sz="1400" b="0" kern="1200" baseline="0" dirty="0">
            <a:solidFill>
              <a:srgbClr val="FFFFFF"/>
            </a:solidFill>
          </a:endParaRPr>
        </a:p>
      </dsp:txBody>
      <dsp:txXfrm>
        <a:off x="3446123" y="46694"/>
        <a:ext cx="1299946" cy="814135"/>
      </dsp:txXfrm>
    </dsp:sp>
    <dsp:sp modelId="{68A7AB9E-BEE1-4FA9-B6C3-91C3C5F75C93}">
      <dsp:nvSpPr>
        <dsp:cNvPr id="0" name=""/>
        <dsp:cNvSpPr/>
      </dsp:nvSpPr>
      <dsp:spPr>
        <a:xfrm>
          <a:off x="1971820" y="453762"/>
          <a:ext cx="4248552" cy="4248552"/>
        </a:xfrm>
        <a:custGeom>
          <a:avLst/>
          <a:gdLst/>
          <a:ahLst/>
          <a:cxnLst/>
          <a:rect l="0" t="0" r="0" b="0"/>
          <a:pathLst>
            <a:path>
              <a:moveTo>
                <a:pt x="2992623" y="185585"/>
              </a:moveTo>
              <a:arcTo wR="2124276" hR="2124276" stAng="17647667" swAng="923175"/>
            </a:path>
          </a:pathLst>
        </a:custGeom>
        <a:noFill/>
        <a:ln w="6350" cap="flat" cmpd="sng" algn="ctr">
          <a:solidFill>
            <a:srgbClr val="FFC000"/>
          </a:solidFill>
          <a:prstDash val="solid"/>
          <a:miter lim="800000"/>
          <a:tailEnd type="arrow"/>
        </a:ln>
        <a:effectLst/>
      </dsp:spPr>
      <dsp:style>
        <a:lnRef idx="1">
          <a:scrgbClr r="0" g="0" b="0"/>
        </a:lnRef>
        <a:fillRef idx="0">
          <a:scrgbClr r="0" g="0" b="0"/>
        </a:fillRef>
        <a:effectRef idx="0">
          <a:scrgbClr r="0" g="0" b="0"/>
        </a:effectRef>
        <a:fontRef idx="minor"/>
      </dsp:style>
    </dsp:sp>
    <dsp:sp modelId="{294E93DE-FDB9-45D2-A9F1-943340D199B0}">
      <dsp:nvSpPr>
        <dsp:cNvPr id="0" name=""/>
        <dsp:cNvSpPr/>
      </dsp:nvSpPr>
      <dsp:spPr>
        <a:xfrm>
          <a:off x="5241757" y="1064789"/>
          <a:ext cx="1388032" cy="902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SED Staff Review and Approve Plan</a:t>
          </a:r>
          <a:endParaRPr lang="en-US" sz="1400" kern="1200" dirty="0"/>
        </a:p>
      </dsp:txBody>
      <dsp:txXfrm>
        <a:off x="5285800" y="1108832"/>
        <a:ext cx="1299946" cy="814135"/>
      </dsp:txXfrm>
    </dsp:sp>
    <dsp:sp modelId="{1E8CC4E9-E335-426F-B4D1-98A7B51495DD}">
      <dsp:nvSpPr>
        <dsp:cNvPr id="0" name=""/>
        <dsp:cNvSpPr/>
      </dsp:nvSpPr>
      <dsp:spPr>
        <a:xfrm>
          <a:off x="1971820" y="453762"/>
          <a:ext cx="4248552" cy="4248552"/>
        </a:xfrm>
        <a:custGeom>
          <a:avLst/>
          <a:gdLst/>
          <a:ahLst/>
          <a:cxnLst/>
          <a:rect l="0" t="0" r="0" b="0"/>
          <a:pathLst>
            <a:path>
              <a:moveTo>
                <a:pt x="4215473" y="1750854"/>
              </a:moveTo>
              <a:arcTo wR="2124276" hR="2124276" stAng="20992530" swAng="1214941"/>
            </a:path>
          </a:pathLst>
        </a:custGeom>
        <a:noFill/>
        <a:ln w="6350" cap="flat" cmpd="sng" algn="ctr">
          <a:solidFill>
            <a:srgbClr val="FFC000"/>
          </a:solidFill>
          <a:prstDash val="solid"/>
          <a:miter lim="800000"/>
          <a:tailEnd type="arrow"/>
        </a:ln>
        <a:effectLst/>
      </dsp:spPr>
      <dsp:style>
        <a:lnRef idx="1">
          <a:scrgbClr r="0" g="0" b="0"/>
        </a:lnRef>
        <a:fillRef idx="0">
          <a:scrgbClr r="0" g="0" b="0"/>
        </a:fillRef>
        <a:effectRef idx="0">
          <a:scrgbClr r="0" g="0" b="0"/>
        </a:effectRef>
        <a:fontRef idx="minor"/>
      </dsp:style>
    </dsp:sp>
    <dsp:sp modelId="{599A9C3B-AE67-4DE3-8968-6A51A1A17747}">
      <dsp:nvSpPr>
        <dsp:cNvPr id="0" name=""/>
        <dsp:cNvSpPr/>
      </dsp:nvSpPr>
      <dsp:spPr>
        <a:xfrm>
          <a:off x="5241757" y="3189066"/>
          <a:ext cx="1388032" cy="902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SSBA Review Board Review and Approve Plan</a:t>
          </a:r>
          <a:endParaRPr lang="en-US" sz="1400" kern="1200" dirty="0"/>
        </a:p>
      </dsp:txBody>
      <dsp:txXfrm>
        <a:off x="5285800" y="3233109"/>
        <a:ext cx="1299946" cy="814135"/>
      </dsp:txXfrm>
    </dsp:sp>
    <dsp:sp modelId="{1C33E755-FE02-4FC3-AEB8-6AFCD3AD1452}">
      <dsp:nvSpPr>
        <dsp:cNvPr id="0" name=""/>
        <dsp:cNvSpPr/>
      </dsp:nvSpPr>
      <dsp:spPr>
        <a:xfrm>
          <a:off x="1971820" y="453762"/>
          <a:ext cx="4248552" cy="4248552"/>
        </a:xfrm>
        <a:custGeom>
          <a:avLst/>
          <a:gdLst/>
          <a:ahLst/>
          <a:cxnLst/>
          <a:rect l="0" t="0" r="0" b="0"/>
          <a:pathLst>
            <a:path>
              <a:moveTo>
                <a:pt x="3475883" y="3763089"/>
              </a:moveTo>
              <a:arcTo wR="2124276" hR="2124276" stAng="3029158" swAng="923175"/>
            </a:path>
          </a:pathLst>
        </a:custGeom>
        <a:noFill/>
        <a:ln w="6350" cap="flat" cmpd="sng" algn="ctr">
          <a:solidFill>
            <a:srgbClr val="FFC000"/>
          </a:solidFill>
          <a:prstDash val="solid"/>
          <a:miter lim="800000"/>
          <a:tailEnd type="arrow"/>
        </a:ln>
        <a:effectLst/>
      </dsp:spPr>
      <dsp:style>
        <a:lnRef idx="1">
          <a:scrgbClr r="0" g="0" b="0"/>
        </a:lnRef>
        <a:fillRef idx="0">
          <a:scrgbClr r="0" g="0" b="0"/>
        </a:fillRef>
        <a:effectRef idx="0">
          <a:scrgbClr r="0" g="0" b="0"/>
        </a:effectRef>
        <a:fontRef idx="minor"/>
      </dsp:style>
    </dsp:sp>
    <dsp:sp modelId="{2E2A0229-DFC4-46FB-86FE-C5FE793CDF7A}">
      <dsp:nvSpPr>
        <dsp:cNvPr id="0" name=""/>
        <dsp:cNvSpPr/>
      </dsp:nvSpPr>
      <dsp:spPr>
        <a:xfrm>
          <a:off x="3402080" y="4251204"/>
          <a:ext cx="1388032" cy="902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District Begins Project(s)</a:t>
          </a:r>
          <a:endParaRPr lang="en-US" sz="1400" kern="1200" dirty="0"/>
        </a:p>
      </dsp:txBody>
      <dsp:txXfrm>
        <a:off x="3446123" y="4295247"/>
        <a:ext cx="1299946" cy="814135"/>
      </dsp:txXfrm>
    </dsp:sp>
    <dsp:sp modelId="{3C691A10-0E87-4AAD-9B1B-9B1F0F6CFF95}">
      <dsp:nvSpPr>
        <dsp:cNvPr id="0" name=""/>
        <dsp:cNvSpPr/>
      </dsp:nvSpPr>
      <dsp:spPr>
        <a:xfrm>
          <a:off x="1971820" y="453762"/>
          <a:ext cx="4248552" cy="4248552"/>
        </a:xfrm>
        <a:custGeom>
          <a:avLst/>
          <a:gdLst/>
          <a:ahLst/>
          <a:cxnLst/>
          <a:rect l="0" t="0" r="0" b="0"/>
          <a:pathLst>
            <a:path>
              <a:moveTo>
                <a:pt x="1255929" y="4062967"/>
              </a:moveTo>
              <a:arcTo wR="2124276" hR="2124276" stAng="6847667" swAng="923175"/>
            </a:path>
          </a:pathLst>
        </a:custGeom>
        <a:noFill/>
        <a:ln w="6350" cap="flat" cmpd="sng" algn="ctr">
          <a:solidFill>
            <a:srgbClr val="FFC000"/>
          </a:solidFill>
          <a:prstDash val="solid"/>
          <a:miter lim="800000"/>
          <a:tailEnd type="arrow"/>
        </a:ln>
        <a:effectLst/>
      </dsp:spPr>
      <dsp:style>
        <a:lnRef idx="1">
          <a:scrgbClr r="0" g="0" b="0"/>
        </a:lnRef>
        <a:fillRef idx="0">
          <a:scrgbClr r="0" g="0" b="0"/>
        </a:fillRef>
        <a:effectRef idx="0">
          <a:scrgbClr r="0" g="0" b="0"/>
        </a:effectRef>
        <a:fontRef idx="minor"/>
      </dsp:style>
    </dsp:sp>
    <dsp:sp modelId="{0C95AD21-41B6-4897-B3AA-0B4ACBC9BF6B}">
      <dsp:nvSpPr>
        <dsp:cNvPr id="0" name=""/>
        <dsp:cNvSpPr/>
      </dsp:nvSpPr>
      <dsp:spPr>
        <a:xfrm>
          <a:off x="1562402" y="3189066"/>
          <a:ext cx="1388032" cy="902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District Submits Reimbursement Request(s)</a:t>
          </a:r>
          <a:endParaRPr lang="en-US" sz="1400" kern="1200" dirty="0"/>
        </a:p>
      </dsp:txBody>
      <dsp:txXfrm>
        <a:off x="1606445" y="3233109"/>
        <a:ext cx="1299946" cy="814135"/>
      </dsp:txXfrm>
    </dsp:sp>
    <dsp:sp modelId="{933B6BA6-414F-4634-A3CA-6BAF74F4E348}">
      <dsp:nvSpPr>
        <dsp:cNvPr id="0" name=""/>
        <dsp:cNvSpPr/>
      </dsp:nvSpPr>
      <dsp:spPr>
        <a:xfrm>
          <a:off x="1971820" y="453762"/>
          <a:ext cx="4248552" cy="4248552"/>
        </a:xfrm>
        <a:custGeom>
          <a:avLst/>
          <a:gdLst/>
          <a:ahLst/>
          <a:cxnLst/>
          <a:rect l="0" t="0" r="0" b="0"/>
          <a:pathLst>
            <a:path>
              <a:moveTo>
                <a:pt x="33079" y="2497698"/>
              </a:moveTo>
              <a:arcTo wR="2124276" hR="2124276" stAng="10192530" swAng="1214941"/>
            </a:path>
          </a:pathLst>
        </a:custGeom>
        <a:noFill/>
        <a:ln w="6350" cap="flat" cmpd="sng" algn="ctr">
          <a:solidFill>
            <a:srgbClr val="FFC000"/>
          </a:solidFill>
          <a:prstDash val="solid"/>
          <a:miter lim="800000"/>
          <a:tailEnd type="arrow"/>
        </a:ln>
        <a:effectLst/>
      </dsp:spPr>
      <dsp:style>
        <a:lnRef idx="1">
          <a:scrgbClr r="0" g="0" b="0"/>
        </a:lnRef>
        <a:fillRef idx="0">
          <a:scrgbClr r="0" g="0" b="0"/>
        </a:fillRef>
        <a:effectRef idx="0">
          <a:scrgbClr r="0" g="0" b="0"/>
        </a:effectRef>
        <a:fontRef idx="minor"/>
      </dsp:style>
    </dsp:sp>
    <dsp:sp modelId="{C6ABF57C-F34A-4BF4-8FF9-4E52E08CE47E}">
      <dsp:nvSpPr>
        <dsp:cNvPr id="0" name=""/>
        <dsp:cNvSpPr/>
      </dsp:nvSpPr>
      <dsp:spPr>
        <a:xfrm>
          <a:off x="1562402" y="1064789"/>
          <a:ext cx="1388032" cy="902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SED/State Reimburses District</a:t>
          </a:r>
          <a:endParaRPr lang="en-US" sz="1400" kern="1200" dirty="0"/>
        </a:p>
      </dsp:txBody>
      <dsp:txXfrm>
        <a:off x="1606445" y="1108832"/>
        <a:ext cx="1299946" cy="814135"/>
      </dsp:txXfrm>
    </dsp:sp>
    <dsp:sp modelId="{904907A6-E8A0-45CE-AAE2-81352532FFC2}">
      <dsp:nvSpPr>
        <dsp:cNvPr id="0" name=""/>
        <dsp:cNvSpPr/>
      </dsp:nvSpPr>
      <dsp:spPr>
        <a:xfrm>
          <a:off x="1971820" y="453762"/>
          <a:ext cx="4248552" cy="4248552"/>
        </a:xfrm>
        <a:custGeom>
          <a:avLst/>
          <a:gdLst/>
          <a:ahLst/>
          <a:cxnLst/>
          <a:rect l="0" t="0" r="0" b="0"/>
          <a:pathLst>
            <a:path>
              <a:moveTo>
                <a:pt x="772669" y="485463"/>
              </a:moveTo>
              <a:arcTo wR="2124276" hR="2124276" stAng="13829158" swAng="923175"/>
            </a:path>
          </a:pathLst>
        </a:custGeom>
        <a:noFill/>
        <a:ln w="6350" cap="flat" cmpd="sng" algn="ctr">
          <a:solidFill>
            <a:srgbClr val="FFC00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A9C977-8D16-4B3C-A98E-8D73C51422CF}" type="datetimeFigureOut">
              <a:rPr lang="en-US" smtClean="0"/>
              <a:t>3/21/2019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A681EA-DF1C-470F-BA45-77A2CE9688CE}" type="slidenum">
              <a:rPr lang="en-US" smtClean="0"/>
              <a:t>‹#›</a:t>
            </a:fld>
            <a:endParaRPr lang="en-US" dirty="0"/>
          </a:p>
        </p:txBody>
      </p:sp>
    </p:spTree>
    <p:extLst>
      <p:ext uri="{BB962C8B-B14F-4D97-AF65-F5344CB8AC3E}">
        <p14:creationId xmlns:p14="http://schemas.microsoft.com/office/powerpoint/2010/main" val="362284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5"/>
          </a:xfrm>
          <a:prstGeom prst="rect">
            <a:avLst/>
          </a:prstGeom>
        </p:spPr>
        <p:txBody>
          <a:bodyPr vert="horz" lIns="91430" tIns="45714" rIns="91430" bIns="45714" rtlCol="0"/>
          <a:lstStyle>
            <a:lvl1pPr algn="l">
              <a:defRPr sz="1200"/>
            </a:lvl1pPr>
          </a:lstStyle>
          <a:p>
            <a:endParaRPr lang="en-US" dirty="0"/>
          </a:p>
        </p:txBody>
      </p:sp>
      <p:sp>
        <p:nvSpPr>
          <p:cNvPr id="3" name="Date Placeholder 2"/>
          <p:cNvSpPr>
            <a:spLocks noGrp="1"/>
          </p:cNvSpPr>
          <p:nvPr>
            <p:ph type="dt" idx="1"/>
          </p:nvPr>
        </p:nvSpPr>
        <p:spPr>
          <a:xfrm>
            <a:off x="3970340" y="0"/>
            <a:ext cx="3038475" cy="466725"/>
          </a:xfrm>
          <a:prstGeom prst="rect">
            <a:avLst/>
          </a:prstGeom>
        </p:spPr>
        <p:txBody>
          <a:bodyPr vert="horz" lIns="91430" tIns="45714" rIns="91430" bIns="45714" rtlCol="0"/>
          <a:lstStyle>
            <a:lvl1pPr algn="r">
              <a:defRPr sz="1200"/>
            </a:lvl1pPr>
          </a:lstStyle>
          <a:p>
            <a:fld id="{5DF680F3-921E-4204-901C-CAA0FCC045CC}" type="datetimeFigureOut">
              <a:rPr lang="en-US" smtClean="0"/>
              <a:t>3/21/2019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0" tIns="45714" rIns="91430" bIns="45714"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30" tIns="45714" rIns="91430"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30" tIns="45714" rIns="91430"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30" tIns="45714" rIns="91430" bIns="45714" rtlCol="0" anchor="b"/>
          <a:lstStyle>
            <a:lvl1pPr algn="r">
              <a:defRPr sz="1200"/>
            </a:lvl1pPr>
          </a:lstStyle>
          <a:p>
            <a:fld id="{A5C451C3-893E-40DC-9034-57E96405CC2A}" type="slidenum">
              <a:rPr lang="en-US" smtClean="0"/>
              <a:t>‹#›</a:t>
            </a:fld>
            <a:endParaRPr lang="en-US" dirty="0"/>
          </a:p>
        </p:txBody>
      </p:sp>
    </p:spTree>
    <p:extLst>
      <p:ext uri="{BB962C8B-B14F-4D97-AF65-F5344CB8AC3E}">
        <p14:creationId xmlns:p14="http://schemas.microsoft.com/office/powerpoint/2010/main" val="16132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41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2" name="TextBox 11"/>
          <p:cNvSpPr txBox="1"/>
          <p:nvPr userDrawn="1"/>
        </p:nvSpPr>
        <p:spPr>
          <a:xfrm>
            <a:off x="488042" y="6396335"/>
            <a:ext cx="11781065" cy="461665"/>
          </a:xfrm>
          <a:prstGeom prst="rect">
            <a:avLst/>
          </a:prstGeom>
          <a:noFill/>
        </p:spPr>
        <p:txBody>
          <a:bodyPr wrap="square" rtlCol="0">
            <a:spAutoFit/>
          </a:bodyPr>
          <a:lstStyle/>
          <a:p>
            <a:pPr algn="ctr"/>
            <a:r>
              <a:rPr lang="en-US" sz="2400" spc="600" dirty="0"/>
              <a:t>MALVERNE UNION FREE SCHOOL DISTRICT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702" y="4820928"/>
            <a:ext cx="1622554" cy="1806239"/>
          </a:xfrm>
          <a:prstGeom prst="rect">
            <a:avLst/>
          </a:prstGeom>
        </p:spPr>
      </p:pic>
    </p:spTree>
    <p:extLst>
      <p:ext uri="{BB962C8B-B14F-4D97-AF65-F5344CB8AC3E}">
        <p14:creationId xmlns:p14="http://schemas.microsoft.com/office/powerpoint/2010/main" val="359710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8577" y="4870786"/>
            <a:ext cx="1622554" cy="1806239"/>
          </a:xfrm>
          <a:prstGeom prst="rect">
            <a:avLst/>
          </a:prstGeom>
        </p:spPr>
      </p:pic>
    </p:spTree>
    <p:extLst>
      <p:ext uri="{BB962C8B-B14F-4D97-AF65-F5344CB8AC3E}">
        <p14:creationId xmlns:p14="http://schemas.microsoft.com/office/powerpoint/2010/main" val="250312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702" y="4820928"/>
            <a:ext cx="1622554" cy="1806239"/>
          </a:xfrm>
          <a:prstGeom prst="rect">
            <a:avLst/>
          </a:prstGeom>
        </p:spPr>
      </p:pic>
    </p:spTree>
    <p:extLst>
      <p:ext uri="{BB962C8B-B14F-4D97-AF65-F5344CB8AC3E}">
        <p14:creationId xmlns:p14="http://schemas.microsoft.com/office/powerpoint/2010/main" val="20847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2298574" y="-106135"/>
            <a:ext cx="9893426" cy="5887810"/>
          </a:xfrm>
          <a:prstGeom prst="rect">
            <a:avLst/>
          </a:prstGeom>
          <a:solidFill>
            <a:srgbClr val="EC6D2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12700" y="-106135"/>
            <a:ext cx="2285873" cy="6964135"/>
          </a:xfrm>
          <a:prstGeom prst="rect">
            <a:avLst/>
          </a:prstGeom>
          <a:solidFill>
            <a:srgbClr val="FF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5904810"/>
            <a:ext cx="12192000" cy="188703"/>
          </a:xfrm>
          <a:prstGeom prst="rect">
            <a:avLst/>
          </a:prstGeom>
          <a:solidFill>
            <a:srgbClr val="0E61F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Rectangle 13"/>
          <p:cNvSpPr/>
          <p:nvPr userDrawn="1"/>
        </p:nvSpPr>
        <p:spPr>
          <a:xfrm>
            <a:off x="1" y="6152643"/>
            <a:ext cx="12204700" cy="714375"/>
          </a:xfrm>
          <a:prstGeom prst="rect">
            <a:avLst/>
          </a:prstGeom>
          <a:solidFill>
            <a:srgbClr val="EC6D2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TextBox 11"/>
          <p:cNvSpPr txBox="1"/>
          <p:nvPr userDrawn="1"/>
        </p:nvSpPr>
        <p:spPr>
          <a:xfrm>
            <a:off x="335642" y="6278997"/>
            <a:ext cx="11781065" cy="461665"/>
          </a:xfrm>
          <a:prstGeom prst="rect">
            <a:avLst/>
          </a:prstGeom>
          <a:noFill/>
        </p:spPr>
        <p:txBody>
          <a:bodyPr wrap="square" rtlCol="0">
            <a:spAutoFit/>
          </a:bodyPr>
          <a:lstStyle/>
          <a:p>
            <a:pPr algn="ctr"/>
            <a:r>
              <a:rPr lang="en-US" sz="2400" spc="600" dirty="0"/>
              <a:t>MALVERNE UNION FREE SCHOOL DISTRICT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642" y="3847813"/>
            <a:ext cx="1681190" cy="1871513"/>
          </a:xfrm>
          <a:prstGeom prst="rect">
            <a:avLst/>
          </a:prstGeom>
        </p:spPr>
      </p:pic>
    </p:spTree>
    <p:extLst>
      <p:ext uri="{BB962C8B-B14F-4D97-AF65-F5344CB8AC3E}">
        <p14:creationId xmlns:p14="http://schemas.microsoft.com/office/powerpoint/2010/main" val="563849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295275" y="276225"/>
            <a:ext cx="11610976" cy="6296026"/>
          </a:xfrm>
          <a:prstGeom prst="rect">
            <a:avLst/>
          </a:prstGeom>
          <a:solidFill>
            <a:srgbClr val="FFFEFD"/>
          </a:solidFill>
          <a:ln w="612775">
            <a:solidFill>
              <a:srgbClr val="0E6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35642" y="6317097"/>
            <a:ext cx="11781065" cy="461665"/>
          </a:xfrm>
          <a:prstGeom prst="rect">
            <a:avLst/>
          </a:prstGeom>
          <a:noFill/>
        </p:spPr>
        <p:txBody>
          <a:bodyPr wrap="square" rtlCol="0">
            <a:spAutoFit/>
          </a:bodyPr>
          <a:lstStyle/>
          <a:p>
            <a:pPr algn="ctr"/>
            <a:r>
              <a:rPr lang="en-US" sz="2400" spc="600" dirty="0"/>
              <a:t>MALVERNE UNION FREE SCHOOL DISTRICT</a:t>
            </a:r>
          </a:p>
        </p:txBody>
      </p:sp>
      <p:sp>
        <p:nvSpPr>
          <p:cNvPr id="11" name="Rectangle 10"/>
          <p:cNvSpPr/>
          <p:nvPr userDrawn="1"/>
        </p:nvSpPr>
        <p:spPr>
          <a:xfrm>
            <a:off x="571500" y="542925"/>
            <a:ext cx="11068050" cy="5695950"/>
          </a:xfrm>
          <a:prstGeom prst="rect">
            <a:avLst/>
          </a:prstGeom>
          <a:solidFill>
            <a:schemeClr val="bg1"/>
          </a:solidFill>
          <a:ln w="120650">
            <a:solidFill>
              <a:srgbClr val="EC6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567" y="4171663"/>
            <a:ext cx="1681190" cy="1871513"/>
          </a:xfrm>
          <a:prstGeom prst="rect">
            <a:avLst/>
          </a:prstGeom>
        </p:spPr>
      </p:pic>
    </p:spTree>
    <p:extLst>
      <p:ext uri="{BB962C8B-B14F-4D97-AF65-F5344CB8AC3E}">
        <p14:creationId xmlns:p14="http://schemas.microsoft.com/office/powerpoint/2010/main" val="29185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295275" y="276225"/>
            <a:ext cx="11610976" cy="6296026"/>
          </a:xfrm>
          <a:prstGeom prst="rect">
            <a:avLst/>
          </a:prstGeom>
          <a:solidFill>
            <a:srgbClr val="FFFEFD"/>
          </a:solidFill>
          <a:ln w="612775">
            <a:solidFill>
              <a:srgbClr val="FF6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35642" y="6317097"/>
            <a:ext cx="11781065" cy="461665"/>
          </a:xfrm>
          <a:prstGeom prst="rect">
            <a:avLst/>
          </a:prstGeom>
          <a:noFill/>
        </p:spPr>
        <p:txBody>
          <a:bodyPr wrap="square" rtlCol="0">
            <a:spAutoFit/>
          </a:bodyPr>
          <a:lstStyle/>
          <a:p>
            <a:pPr algn="ctr"/>
            <a:r>
              <a:rPr lang="en-US" sz="2400" spc="600" dirty="0"/>
              <a:t>MALVERNE UNION FREE SCHOOL DISTRICT</a:t>
            </a:r>
          </a:p>
        </p:txBody>
      </p:sp>
      <p:sp>
        <p:nvSpPr>
          <p:cNvPr id="11" name="Rectangle 10"/>
          <p:cNvSpPr/>
          <p:nvPr userDrawn="1"/>
        </p:nvSpPr>
        <p:spPr>
          <a:xfrm>
            <a:off x="571500" y="542925"/>
            <a:ext cx="11068050" cy="5695950"/>
          </a:xfrm>
          <a:prstGeom prst="rect">
            <a:avLst/>
          </a:prstGeom>
          <a:solidFill>
            <a:schemeClr val="bg1"/>
          </a:solidFill>
          <a:ln w="120650">
            <a:solidFill>
              <a:srgbClr val="0E6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567" y="4171663"/>
            <a:ext cx="1681190" cy="1871513"/>
          </a:xfrm>
          <a:prstGeom prst="rect">
            <a:avLst/>
          </a:prstGeom>
        </p:spPr>
      </p:pic>
    </p:spTree>
    <p:extLst>
      <p:ext uri="{BB962C8B-B14F-4D97-AF65-F5344CB8AC3E}">
        <p14:creationId xmlns:p14="http://schemas.microsoft.com/office/powerpoint/2010/main" val="44278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Tree>
    <p:extLst>
      <p:ext uri="{BB962C8B-B14F-4D97-AF65-F5344CB8AC3E}">
        <p14:creationId xmlns:p14="http://schemas.microsoft.com/office/powerpoint/2010/main" val="2622836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Tree>
    <p:extLst>
      <p:ext uri="{BB962C8B-B14F-4D97-AF65-F5344CB8AC3E}">
        <p14:creationId xmlns:p14="http://schemas.microsoft.com/office/powerpoint/2010/main" val="405533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Tree>
    <p:extLst>
      <p:ext uri="{BB962C8B-B14F-4D97-AF65-F5344CB8AC3E}">
        <p14:creationId xmlns:p14="http://schemas.microsoft.com/office/powerpoint/2010/main" val="129096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Tree>
    <p:extLst>
      <p:ext uri="{BB962C8B-B14F-4D97-AF65-F5344CB8AC3E}">
        <p14:creationId xmlns:p14="http://schemas.microsoft.com/office/powerpoint/2010/main" val="139010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
        <p:nvSpPr>
          <p:cNvPr id="7" name="Rectangle 6"/>
          <p:cNvSpPr/>
          <p:nvPr userDrawn="1"/>
        </p:nvSpPr>
        <p:spPr>
          <a:xfrm>
            <a:off x="0" y="-128907"/>
            <a:ext cx="12192000" cy="6858000"/>
          </a:xfrm>
          <a:prstGeom prst="rect">
            <a:avLst/>
          </a:prstGeom>
          <a:solidFill>
            <a:srgbClr val="0E61F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0" y="6166983"/>
            <a:ext cx="12192000" cy="562110"/>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1" y="5987595"/>
            <a:ext cx="12192000"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05466" y="6227186"/>
            <a:ext cx="11781065" cy="461665"/>
          </a:xfrm>
          <a:prstGeom prst="rect">
            <a:avLst/>
          </a:prstGeom>
          <a:noFill/>
        </p:spPr>
        <p:txBody>
          <a:bodyPr wrap="square" rtlCol="0">
            <a:spAutoFit/>
          </a:bodyPr>
          <a:lstStyle/>
          <a:p>
            <a:pPr algn="ctr"/>
            <a:r>
              <a:rPr lang="en-US" sz="2400" spc="600" dirty="0"/>
              <a:t>MALVERNE UNION FREE SCHOOL DISTRICT</a:t>
            </a:r>
          </a:p>
        </p:txBody>
      </p:sp>
      <p:grpSp>
        <p:nvGrpSpPr>
          <p:cNvPr id="21" name="Group 20"/>
          <p:cNvGrpSpPr/>
          <p:nvPr userDrawn="1"/>
        </p:nvGrpSpPr>
        <p:grpSpPr>
          <a:xfrm>
            <a:off x="422476" y="3781425"/>
            <a:ext cx="1749224" cy="1990130"/>
            <a:chOff x="2414562" y="3210902"/>
            <a:chExt cx="1863524" cy="2069063"/>
          </a:xfrm>
        </p:grpSpPr>
        <p:sp>
          <p:nvSpPr>
            <p:cNvPr id="17" name="Freeform 16"/>
            <p:cNvSpPr/>
            <p:nvPr userDrawn="1"/>
          </p:nvSpPr>
          <p:spPr>
            <a:xfrm>
              <a:off x="2548719" y="4766472"/>
              <a:ext cx="545911" cy="351438"/>
            </a:xfrm>
            <a:custGeom>
              <a:avLst/>
              <a:gdLst>
                <a:gd name="connsiteX0" fmla="*/ 64827 w 545911"/>
                <a:gd name="connsiteY0" fmla="*/ 9 h 351438"/>
                <a:gd name="connsiteX1" fmla="*/ 20472 w 545911"/>
                <a:gd name="connsiteY1" fmla="*/ 3421 h 351438"/>
                <a:gd name="connsiteX2" fmla="*/ 3412 w 545911"/>
                <a:gd name="connsiteY2" fmla="*/ 34128 h 351438"/>
                <a:gd name="connsiteX3" fmla="*/ 0 w 545911"/>
                <a:gd name="connsiteY3" fmla="*/ 44364 h 351438"/>
                <a:gd name="connsiteX4" fmla="*/ 10236 w 545911"/>
                <a:gd name="connsiteY4" fmla="*/ 75071 h 351438"/>
                <a:gd name="connsiteX5" fmla="*/ 20472 w 545911"/>
                <a:gd name="connsiteY5" fmla="*/ 78483 h 351438"/>
                <a:gd name="connsiteX6" fmla="*/ 40944 w 545911"/>
                <a:gd name="connsiteY6" fmla="*/ 92131 h 351438"/>
                <a:gd name="connsiteX7" fmla="*/ 51180 w 545911"/>
                <a:gd name="connsiteY7" fmla="*/ 98955 h 351438"/>
                <a:gd name="connsiteX8" fmla="*/ 64827 w 545911"/>
                <a:gd name="connsiteY8" fmla="*/ 119427 h 351438"/>
                <a:gd name="connsiteX9" fmla="*/ 71651 w 545911"/>
                <a:gd name="connsiteY9" fmla="*/ 129662 h 351438"/>
                <a:gd name="connsiteX10" fmla="*/ 81887 w 545911"/>
                <a:gd name="connsiteY10" fmla="*/ 136486 h 351438"/>
                <a:gd name="connsiteX11" fmla="*/ 102359 w 545911"/>
                <a:gd name="connsiteY11" fmla="*/ 150134 h 351438"/>
                <a:gd name="connsiteX12" fmla="*/ 112594 w 545911"/>
                <a:gd name="connsiteY12" fmla="*/ 156958 h 351438"/>
                <a:gd name="connsiteX13" fmla="*/ 122830 w 545911"/>
                <a:gd name="connsiteY13" fmla="*/ 160370 h 351438"/>
                <a:gd name="connsiteX14" fmla="*/ 126242 w 545911"/>
                <a:gd name="connsiteY14" fmla="*/ 170606 h 351438"/>
                <a:gd name="connsiteX15" fmla="*/ 156950 w 545911"/>
                <a:gd name="connsiteY15" fmla="*/ 187665 h 351438"/>
                <a:gd name="connsiteX16" fmla="*/ 167185 w 545911"/>
                <a:gd name="connsiteY16" fmla="*/ 194489 h 351438"/>
                <a:gd name="connsiteX17" fmla="*/ 177421 w 545911"/>
                <a:gd name="connsiteY17" fmla="*/ 197901 h 351438"/>
                <a:gd name="connsiteX18" fmla="*/ 194481 w 545911"/>
                <a:gd name="connsiteY18" fmla="*/ 211549 h 351438"/>
                <a:gd name="connsiteX19" fmla="*/ 204717 w 545911"/>
                <a:gd name="connsiteY19" fmla="*/ 221785 h 351438"/>
                <a:gd name="connsiteX20" fmla="*/ 211541 w 545911"/>
                <a:gd name="connsiteY20" fmla="*/ 232021 h 351438"/>
                <a:gd name="connsiteX21" fmla="*/ 232012 w 545911"/>
                <a:gd name="connsiteY21" fmla="*/ 242256 h 351438"/>
                <a:gd name="connsiteX22" fmla="*/ 242248 w 545911"/>
                <a:gd name="connsiteY22" fmla="*/ 252492 h 351438"/>
                <a:gd name="connsiteX23" fmla="*/ 272956 w 545911"/>
                <a:gd name="connsiteY23" fmla="*/ 262728 h 351438"/>
                <a:gd name="connsiteX24" fmla="*/ 283191 w 545911"/>
                <a:gd name="connsiteY24" fmla="*/ 266140 h 351438"/>
                <a:gd name="connsiteX25" fmla="*/ 303663 w 545911"/>
                <a:gd name="connsiteY25" fmla="*/ 279788 h 351438"/>
                <a:gd name="connsiteX26" fmla="*/ 313899 w 545911"/>
                <a:gd name="connsiteY26" fmla="*/ 286612 h 351438"/>
                <a:gd name="connsiteX27" fmla="*/ 334371 w 545911"/>
                <a:gd name="connsiteY27" fmla="*/ 293435 h 351438"/>
                <a:gd name="connsiteX28" fmla="*/ 344606 w 545911"/>
                <a:gd name="connsiteY28" fmla="*/ 300259 h 351438"/>
                <a:gd name="connsiteX29" fmla="*/ 365078 w 545911"/>
                <a:gd name="connsiteY29" fmla="*/ 307083 h 351438"/>
                <a:gd name="connsiteX30" fmla="*/ 375314 w 545911"/>
                <a:gd name="connsiteY30" fmla="*/ 313907 h 351438"/>
                <a:gd name="connsiteX31" fmla="*/ 395785 w 545911"/>
                <a:gd name="connsiteY31" fmla="*/ 320731 h 351438"/>
                <a:gd name="connsiteX32" fmla="*/ 406021 w 545911"/>
                <a:gd name="connsiteY32" fmla="*/ 324143 h 351438"/>
                <a:gd name="connsiteX33" fmla="*/ 423081 w 545911"/>
                <a:gd name="connsiteY33" fmla="*/ 327555 h 351438"/>
                <a:gd name="connsiteX34" fmla="*/ 436729 w 545911"/>
                <a:gd name="connsiteY34" fmla="*/ 330967 h 351438"/>
                <a:gd name="connsiteX35" fmla="*/ 457200 w 545911"/>
                <a:gd name="connsiteY35" fmla="*/ 337791 h 351438"/>
                <a:gd name="connsiteX36" fmla="*/ 470848 w 545911"/>
                <a:gd name="connsiteY36" fmla="*/ 341203 h 351438"/>
                <a:gd name="connsiteX37" fmla="*/ 491320 w 545911"/>
                <a:gd name="connsiteY37" fmla="*/ 344615 h 351438"/>
                <a:gd name="connsiteX38" fmla="*/ 511791 w 545911"/>
                <a:gd name="connsiteY38" fmla="*/ 351438 h 351438"/>
                <a:gd name="connsiteX39" fmla="*/ 539087 w 545911"/>
                <a:gd name="connsiteY39" fmla="*/ 327555 h 351438"/>
                <a:gd name="connsiteX40" fmla="*/ 545911 w 545911"/>
                <a:gd name="connsiteY40" fmla="*/ 317319 h 351438"/>
                <a:gd name="connsiteX41" fmla="*/ 539087 w 545911"/>
                <a:gd name="connsiteY41" fmla="*/ 286612 h 351438"/>
                <a:gd name="connsiteX42" fmla="*/ 515203 w 545911"/>
                <a:gd name="connsiteY42" fmla="*/ 276376 h 351438"/>
                <a:gd name="connsiteX43" fmla="*/ 491320 w 545911"/>
                <a:gd name="connsiteY43" fmla="*/ 272964 h 351438"/>
                <a:gd name="connsiteX44" fmla="*/ 470848 w 545911"/>
                <a:gd name="connsiteY44" fmla="*/ 269552 h 351438"/>
                <a:gd name="connsiteX45" fmla="*/ 460612 w 545911"/>
                <a:gd name="connsiteY45" fmla="*/ 262728 h 351438"/>
                <a:gd name="connsiteX46" fmla="*/ 450377 w 545911"/>
                <a:gd name="connsiteY46" fmla="*/ 259316 h 351438"/>
                <a:gd name="connsiteX47" fmla="*/ 409433 w 545911"/>
                <a:gd name="connsiteY47" fmla="*/ 238844 h 351438"/>
                <a:gd name="connsiteX48" fmla="*/ 399197 w 545911"/>
                <a:gd name="connsiteY48" fmla="*/ 235432 h 351438"/>
                <a:gd name="connsiteX49" fmla="*/ 388962 w 545911"/>
                <a:gd name="connsiteY49" fmla="*/ 232021 h 351438"/>
                <a:gd name="connsiteX50" fmla="*/ 378726 w 545911"/>
                <a:gd name="connsiteY50" fmla="*/ 225197 h 351438"/>
                <a:gd name="connsiteX51" fmla="*/ 358254 w 545911"/>
                <a:gd name="connsiteY51" fmla="*/ 218373 h 351438"/>
                <a:gd name="connsiteX52" fmla="*/ 348018 w 545911"/>
                <a:gd name="connsiteY52" fmla="*/ 208137 h 351438"/>
                <a:gd name="connsiteX53" fmla="*/ 337782 w 545911"/>
                <a:gd name="connsiteY53" fmla="*/ 204725 h 351438"/>
                <a:gd name="connsiteX54" fmla="*/ 327547 w 545911"/>
                <a:gd name="connsiteY54" fmla="*/ 197901 h 351438"/>
                <a:gd name="connsiteX55" fmla="*/ 310487 w 545911"/>
                <a:gd name="connsiteY55" fmla="*/ 184253 h 351438"/>
                <a:gd name="connsiteX56" fmla="*/ 300251 w 545911"/>
                <a:gd name="connsiteY56" fmla="*/ 177429 h 351438"/>
                <a:gd name="connsiteX57" fmla="*/ 279780 w 545911"/>
                <a:gd name="connsiteY57" fmla="*/ 170606 h 351438"/>
                <a:gd name="connsiteX58" fmla="*/ 269544 w 545911"/>
                <a:gd name="connsiteY58" fmla="*/ 167194 h 351438"/>
                <a:gd name="connsiteX59" fmla="*/ 208129 w 545911"/>
                <a:gd name="connsiteY59" fmla="*/ 126250 h 351438"/>
                <a:gd name="connsiteX60" fmla="*/ 197893 w 545911"/>
                <a:gd name="connsiteY60" fmla="*/ 119427 h 351438"/>
                <a:gd name="connsiteX61" fmla="*/ 187657 w 545911"/>
                <a:gd name="connsiteY61" fmla="*/ 112603 h 351438"/>
                <a:gd name="connsiteX62" fmla="*/ 177421 w 545911"/>
                <a:gd name="connsiteY62" fmla="*/ 109191 h 351438"/>
                <a:gd name="connsiteX63" fmla="*/ 156950 w 545911"/>
                <a:gd name="connsiteY63" fmla="*/ 98955 h 351438"/>
                <a:gd name="connsiteX64" fmla="*/ 146714 w 545911"/>
                <a:gd name="connsiteY64" fmla="*/ 88719 h 351438"/>
                <a:gd name="connsiteX65" fmla="*/ 126242 w 545911"/>
                <a:gd name="connsiteY65" fmla="*/ 75071 h 351438"/>
                <a:gd name="connsiteX66" fmla="*/ 109182 w 545911"/>
                <a:gd name="connsiteY66" fmla="*/ 54600 h 351438"/>
                <a:gd name="connsiteX67" fmla="*/ 102359 w 545911"/>
                <a:gd name="connsiteY67" fmla="*/ 44364 h 351438"/>
                <a:gd name="connsiteX68" fmla="*/ 92123 w 545911"/>
                <a:gd name="connsiteY68" fmla="*/ 34128 h 351438"/>
                <a:gd name="connsiteX69" fmla="*/ 78475 w 545911"/>
                <a:gd name="connsiteY69" fmla="*/ 13656 h 351438"/>
                <a:gd name="connsiteX70" fmla="*/ 71651 w 545911"/>
                <a:gd name="connsiteY70" fmla="*/ 3421 h 351438"/>
                <a:gd name="connsiteX71" fmla="*/ 64827 w 545911"/>
                <a:gd name="connsiteY71" fmla="*/ 9 h 35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5911" h="351438">
                  <a:moveTo>
                    <a:pt x="64827" y="9"/>
                  </a:moveTo>
                  <a:cubicBezTo>
                    <a:pt x="56297" y="9"/>
                    <a:pt x="34858" y="-175"/>
                    <a:pt x="20472" y="3421"/>
                  </a:cubicBezTo>
                  <a:cubicBezTo>
                    <a:pt x="9328" y="6207"/>
                    <a:pt x="5533" y="27766"/>
                    <a:pt x="3412" y="34128"/>
                  </a:cubicBezTo>
                  <a:lnTo>
                    <a:pt x="0" y="44364"/>
                  </a:lnTo>
                  <a:cubicBezTo>
                    <a:pt x="1665" y="54353"/>
                    <a:pt x="1010" y="67690"/>
                    <a:pt x="10236" y="75071"/>
                  </a:cubicBezTo>
                  <a:cubicBezTo>
                    <a:pt x="13044" y="77318"/>
                    <a:pt x="17328" y="76736"/>
                    <a:pt x="20472" y="78483"/>
                  </a:cubicBezTo>
                  <a:cubicBezTo>
                    <a:pt x="27641" y="82466"/>
                    <a:pt x="34120" y="87582"/>
                    <a:pt x="40944" y="92131"/>
                  </a:cubicBezTo>
                  <a:lnTo>
                    <a:pt x="51180" y="98955"/>
                  </a:lnTo>
                  <a:cubicBezTo>
                    <a:pt x="57174" y="116942"/>
                    <a:pt x="50629" y="102390"/>
                    <a:pt x="64827" y="119427"/>
                  </a:cubicBezTo>
                  <a:cubicBezTo>
                    <a:pt x="67452" y="122577"/>
                    <a:pt x="68751" y="126763"/>
                    <a:pt x="71651" y="129662"/>
                  </a:cubicBezTo>
                  <a:cubicBezTo>
                    <a:pt x="74551" y="132562"/>
                    <a:pt x="78737" y="133861"/>
                    <a:pt x="81887" y="136486"/>
                  </a:cubicBezTo>
                  <a:cubicBezTo>
                    <a:pt x="98926" y="150685"/>
                    <a:pt x="84370" y="144138"/>
                    <a:pt x="102359" y="150134"/>
                  </a:cubicBezTo>
                  <a:cubicBezTo>
                    <a:pt x="105771" y="152409"/>
                    <a:pt x="108926" y="155124"/>
                    <a:pt x="112594" y="156958"/>
                  </a:cubicBezTo>
                  <a:cubicBezTo>
                    <a:pt x="115811" y="158566"/>
                    <a:pt x="120287" y="157827"/>
                    <a:pt x="122830" y="160370"/>
                  </a:cubicBezTo>
                  <a:cubicBezTo>
                    <a:pt x="125373" y="162913"/>
                    <a:pt x="123699" y="168063"/>
                    <a:pt x="126242" y="170606"/>
                  </a:cubicBezTo>
                  <a:cubicBezTo>
                    <a:pt x="137973" y="182337"/>
                    <a:pt x="144079" y="183375"/>
                    <a:pt x="156950" y="187665"/>
                  </a:cubicBezTo>
                  <a:cubicBezTo>
                    <a:pt x="160362" y="189940"/>
                    <a:pt x="163517" y="192655"/>
                    <a:pt x="167185" y="194489"/>
                  </a:cubicBezTo>
                  <a:cubicBezTo>
                    <a:pt x="170402" y="196097"/>
                    <a:pt x="174613" y="195654"/>
                    <a:pt x="177421" y="197901"/>
                  </a:cubicBezTo>
                  <a:cubicBezTo>
                    <a:pt x="199469" y="215539"/>
                    <a:pt x="168753" y="202973"/>
                    <a:pt x="194481" y="211549"/>
                  </a:cubicBezTo>
                  <a:cubicBezTo>
                    <a:pt x="197893" y="214961"/>
                    <a:pt x="201628" y="218078"/>
                    <a:pt x="204717" y="221785"/>
                  </a:cubicBezTo>
                  <a:cubicBezTo>
                    <a:pt x="207342" y="224935"/>
                    <a:pt x="208641" y="229121"/>
                    <a:pt x="211541" y="232021"/>
                  </a:cubicBezTo>
                  <a:cubicBezTo>
                    <a:pt x="218154" y="238633"/>
                    <a:pt x="223689" y="239481"/>
                    <a:pt x="232012" y="242256"/>
                  </a:cubicBezTo>
                  <a:cubicBezTo>
                    <a:pt x="235424" y="245668"/>
                    <a:pt x="238030" y="250149"/>
                    <a:pt x="242248" y="252492"/>
                  </a:cubicBezTo>
                  <a:cubicBezTo>
                    <a:pt x="242249" y="252492"/>
                    <a:pt x="267838" y="261022"/>
                    <a:pt x="272956" y="262728"/>
                  </a:cubicBezTo>
                  <a:cubicBezTo>
                    <a:pt x="276368" y="263865"/>
                    <a:pt x="280199" y="264145"/>
                    <a:pt x="283191" y="266140"/>
                  </a:cubicBezTo>
                  <a:lnTo>
                    <a:pt x="303663" y="279788"/>
                  </a:lnTo>
                  <a:cubicBezTo>
                    <a:pt x="307075" y="282063"/>
                    <a:pt x="310009" y="285315"/>
                    <a:pt x="313899" y="286612"/>
                  </a:cubicBezTo>
                  <a:lnTo>
                    <a:pt x="334371" y="293435"/>
                  </a:lnTo>
                  <a:cubicBezTo>
                    <a:pt x="337783" y="295710"/>
                    <a:pt x="340859" y="298594"/>
                    <a:pt x="344606" y="300259"/>
                  </a:cubicBezTo>
                  <a:cubicBezTo>
                    <a:pt x="351179" y="303180"/>
                    <a:pt x="359093" y="303093"/>
                    <a:pt x="365078" y="307083"/>
                  </a:cubicBezTo>
                  <a:cubicBezTo>
                    <a:pt x="368490" y="309358"/>
                    <a:pt x="371567" y="312241"/>
                    <a:pt x="375314" y="313907"/>
                  </a:cubicBezTo>
                  <a:cubicBezTo>
                    <a:pt x="381887" y="316828"/>
                    <a:pt x="388961" y="318456"/>
                    <a:pt x="395785" y="320731"/>
                  </a:cubicBezTo>
                  <a:cubicBezTo>
                    <a:pt x="399197" y="321868"/>
                    <a:pt x="402494" y="323438"/>
                    <a:pt x="406021" y="324143"/>
                  </a:cubicBezTo>
                  <a:cubicBezTo>
                    <a:pt x="411708" y="325280"/>
                    <a:pt x="417420" y="326297"/>
                    <a:pt x="423081" y="327555"/>
                  </a:cubicBezTo>
                  <a:cubicBezTo>
                    <a:pt x="427659" y="328572"/>
                    <a:pt x="432237" y="329619"/>
                    <a:pt x="436729" y="330967"/>
                  </a:cubicBezTo>
                  <a:cubicBezTo>
                    <a:pt x="443618" y="333034"/>
                    <a:pt x="450222" y="336046"/>
                    <a:pt x="457200" y="337791"/>
                  </a:cubicBezTo>
                  <a:cubicBezTo>
                    <a:pt x="461749" y="338928"/>
                    <a:pt x="466250" y="340283"/>
                    <a:pt x="470848" y="341203"/>
                  </a:cubicBezTo>
                  <a:cubicBezTo>
                    <a:pt x="477632" y="342560"/>
                    <a:pt x="484608" y="342937"/>
                    <a:pt x="491320" y="344615"/>
                  </a:cubicBezTo>
                  <a:cubicBezTo>
                    <a:pt x="498298" y="346359"/>
                    <a:pt x="511791" y="351438"/>
                    <a:pt x="511791" y="351438"/>
                  </a:cubicBezTo>
                  <a:cubicBezTo>
                    <a:pt x="533396" y="346038"/>
                    <a:pt x="522838" y="351929"/>
                    <a:pt x="539087" y="327555"/>
                  </a:cubicBezTo>
                  <a:lnTo>
                    <a:pt x="545911" y="317319"/>
                  </a:lnTo>
                  <a:cubicBezTo>
                    <a:pt x="545876" y="317109"/>
                    <a:pt x="542624" y="291033"/>
                    <a:pt x="539087" y="286612"/>
                  </a:cubicBezTo>
                  <a:cubicBezTo>
                    <a:pt x="533653" y="279820"/>
                    <a:pt x="522876" y="277771"/>
                    <a:pt x="515203" y="276376"/>
                  </a:cubicBezTo>
                  <a:cubicBezTo>
                    <a:pt x="507291" y="274937"/>
                    <a:pt x="499268" y="274187"/>
                    <a:pt x="491320" y="272964"/>
                  </a:cubicBezTo>
                  <a:cubicBezTo>
                    <a:pt x="484482" y="271912"/>
                    <a:pt x="477672" y="270689"/>
                    <a:pt x="470848" y="269552"/>
                  </a:cubicBezTo>
                  <a:cubicBezTo>
                    <a:pt x="467436" y="267277"/>
                    <a:pt x="464280" y="264562"/>
                    <a:pt x="460612" y="262728"/>
                  </a:cubicBezTo>
                  <a:cubicBezTo>
                    <a:pt x="457395" y="261120"/>
                    <a:pt x="453521" y="261063"/>
                    <a:pt x="450377" y="259316"/>
                  </a:cubicBezTo>
                  <a:cubicBezTo>
                    <a:pt x="410695" y="237270"/>
                    <a:pt x="449285" y="252128"/>
                    <a:pt x="409433" y="238844"/>
                  </a:cubicBezTo>
                  <a:lnTo>
                    <a:pt x="399197" y="235432"/>
                  </a:lnTo>
                  <a:lnTo>
                    <a:pt x="388962" y="232021"/>
                  </a:lnTo>
                  <a:cubicBezTo>
                    <a:pt x="385550" y="229746"/>
                    <a:pt x="382473" y="226862"/>
                    <a:pt x="378726" y="225197"/>
                  </a:cubicBezTo>
                  <a:cubicBezTo>
                    <a:pt x="372153" y="222276"/>
                    <a:pt x="358254" y="218373"/>
                    <a:pt x="358254" y="218373"/>
                  </a:cubicBezTo>
                  <a:cubicBezTo>
                    <a:pt x="354842" y="214961"/>
                    <a:pt x="352033" y="210814"/>
                    <a:pt x="348018" y="208137"/>
                  </a:cubicBezTo>
                  <a:cubicBezTo>
                    <a:pt x="345025" y="206142"/>
                    <a:pt x="340999" y="206333"/>
                    <a:pt x="337782" y="204725"/>
                  </a:cubicBezTo>
                  <a:cubicBezTo>
                    <a:pt x="334114" y="202891"/>
                    <a:pt x="330959" y="200176"/>
                    <a:pt x="327547" y="197901"/>
                  </a:cubicBezTo>
                  <a:cubicBezTo>
                    <a:pt x="316044" y="180646"/>
                    <a:pt x="326968" y="192493"/>
                    <a:pt x="310487" y="184253"/>
                  </a:cubicBezTo>
                  <a:cubicBezTo>
                    <a:pt x="306819" y="182419"/>
                    <a:pt x="303998" y="179094"/>
                    <a:pt x="300251" y="177429"/>
                  </a:cubicBezTo>
                  <a:cubicBezTo>
                    <a:pt x="293678" y="174508"/>
                    <a:pt x="286604" y="172880"/>
                    <a:pt x="279780" y="170606"/>
                  </a:cubicBezTo>
                  <a:cubicBezTo>
                    <a:pt x="276368" y="169469"/>
                    <a:pt x="272537" y="169189"/>
                    <a:pt x="269544" y="167194"/>
                  </a:cubicBezTo>
                  <a:lnTo>
                    <a:pt x="208129" y="126250"/>
                  </a:lnTo>
                  <a:lnTo>
                    <a:pt x="197893" y="119427"/>
                  </a:lnTo>
                  <a:cubicBezTo>
                    <a:pt x="194481" y="117152"/>
                    <a:pt x="191547" y="113900"/>
                    <a:pt x="187657" y="112603"/>
                  </a:cubicBezTo>
                  <a:cubicBezTo>
                    <a:pt x="184245" y="111466"/>
                    <a:pt x="180638" y="110799"/>
                    <a:pt x="177421" y="109191"/>
                  </a:cubicBezTo>
                  <a:cubicBezTo>
                    <a:pt x="150962" y="95961"/>
                    <a:pt x="182678" y="107532"/>
                    <a:pt x="156950" y="98955"/>
                  </a:cubicBezTo>
                  <a:cubicBezTo>
                    <a:pt x="153538" y="95543"/>
                    <a:pt x="150523" y="91681"/>
                    <a:pt x="146714" y="88719"/>
                  </a:cubicBezTo>
                  <a:cubicBezTo>
                    <a:pt x="140240" y="83684"/>
                    <a:pt x="126242" y="75071"/>
                    <a:pt x="126242" y="75071"/>
                  </a:cubicBezTo>
                  <a:cubicBezTo>
                    <a:pt x="109295" y="49650"/>
                    <a:pt x="131080" y="80878"/>
                    <a:pt x="109182" y="54600"/>
                  </a:cubicBezTo>
                  <a:cubicBezTo>
                    <a:pt x="106557" y="51450"/>
                    <a:pt x="104984" y="47514"/>
                    <a:pt x="102359" y="44364"/>
                  </a:cubicBezTo>
                  <a:cubicBezTo>
                    <a:pt x="99270" y="40657"/>
                    <a:pt x="95085" y="37937"/>
                    <a:pt x="92123" y="34128"/>
                  </a:cubicBezTo>
                  <a:cubicBezTo>
                    <a:pt x="87088" y="27654"/>
                    <a:pt x="83024" y="20480"/>
                    <a:pt x="78475" y="13656"/>
                  </a:cubicBezTo>
                  <a:cubicBezTo>
                    <a:pt x="76200" y="10244"/>
                    <a:pt x="75541" y="4718"/>
                    <a:pt x="71651" y="3421"/>
                  </a:cubicBezTo>
                  <a:cubicBezTo>
                    <a:pt x="60336" y="-351"/>
                    <a:pt x="73357" y="9"/>
                    <a:pt x="64827" y="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userDrawn="1"/>
          </p:nvSpPr>
          <p:spPr>
            <a:xfrm>
              <a:off x="3176516" y="5128146"/>
              <a:ext cx="355072" cy="102358"/>
            </a:xfrm>
            <a:custGeom>
              <a:avLst/>
              <a:gdLst>
                <a:gd name="connsiteX0" fmla="*/ 354842 w 355072"/>
                <a:gd name="connsiteY0" fmla="*/ 13648 h 102358"/>
                <a:gd name="connsiteX1" fmla="*/ 320723 w 355072"/>
                <a:gd name="connsiteY1" fmla="*/ 0 h 102358"/>
                <a:gd name="connsiteX2" fmla="*/ 262720 w 355072"/>
                <a:gd name="connsiteY2" fmla="*/ 3412 h 102358"/>
                <a:gd name="connsiteX3" fmla="*/ 214953 w 355072"/>
                <a:gd name="connsiteY3" fmla="*/ 10236 h 102358"/>
                <a:gd name="connsiteX4" fmla="*/ 133066 w 355072"/>
                <a:gd name="connsiteY4" fmla="*/ 6824 h 102358"/>
                <a:gd name="connsiteX5" fmla="*/ 116006 w 355072"/>
                <a:gd name="connsiteY5" fmla="*/ 3412 h 102358"/>
                <a:gd name="connsiteX6" fmla="*/ 20472 w 355072"/>
                <a:gd name="connsiteY6" fmla="*/ 6824 h 102358"/>
                <a:gd name="connsiteX7" fmla="*/ 3412 w 355072"/>
                <a:gd name="connsiteY7" fmla="*/ 37532 h 102358"/>
                <a:gd name="connsiteX8" fmla="*/ 0 w 355072"/>
                <a:gd name="connsiteY8" fmla="*/ 47767 h 102358"/>
                <a:gd name="connsiteX9" fmla="*/ 3412 w 355072"/>
                <a:gd name="connsiteY9" fmla="*/ 71651 h 102358"/>
                <a:gd name="connsiteX10" fmla="*/ 10236 w 355072"/>
                <a:gd name="connsiteY10" fmla="*/ 81887 h 102358"/>
                <a:gd name="connsiteX11" fmla="*/ 20472 w 355072"/>
                <a:gd name="connsiteY11" fmla="*/ 85299 h 102358"/>
                <a:gd name="connsiteX12" fmla="*/ 61415 w 355072"/>
                <a:gd name="connsiteY12" fmla="*/ 88711 h 102358"/>
                <a:gd name="connsiteX13" fmla="*/ 75063 w 355072"/>
                <a:gd name="connsiteY13" fmla="*/ 92123 h 102358"/>
                <a:gd name="connsiteX14" fmla="*/ 85299 w 355072"/>
                <a:gd name="connsiteY14" fmla="*/ 95535 h 102358"/>
                <a:gd name="connsiteX15" fmla="*/ 187657 w 355072"/>
                <a:gd name="connsiteY15" fmla="*/ 102358 h 102358"/>
                <a:gd name="connsiteX16" fmla="*/ 283191 w 355072"/>
                <a:gd name="connsiteY16" fmla="*/ 98947 h 102358"/>
                <a:gd name="connsiteX17" fmla="*/ 303663 w 355072"/>
                <a:gd name="connsiteY17" fmla="*/ 85299 h 102358"/>
                <a:gd name="connsiteX18" fmla="*/ 317311 w 355072"/>
                <a:gd name="connsiteY18" fmla="*/ 64827 h 102358"/>
                <a:gd name="connsiteX19" fmla="*/ 324135 w 355072"/>
                <a:gd name="connsiteY19" fmla="*/ 54591 h 102358"/>
                <a:gd name="connsiteX20" fmla="*/ 334371 w 355072"/>
                <a:gd name="connsiteY20" fmla="*/ 34120 h 102358"/>
                <a:gd name="connsiteX21" fmla="*/ 354842 w 355072"/>
                <a:gd name="connsiteY21" fmla="*/ 13648 h 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072" h="102358">
                  <a:moveTo>
                    <a:pt x="354842" y="13648"/>
                  </a:moveTo>
                  <a:cubicBezTo>
                    <a:pt x="352567" y="7961"/>
                    <a:pt x="331248" y="0"/>
                    <a:pt x="320723" y="0"/>
                  </a:cubicBezTo>
                  <a:cubicBezTo>
                    <a:pt x="301355" y="0"/>
                    <a:pt x="282031" y="1927"/>
                    <a:pt x="262720" y="3412"/>
                  </a:cubicBezTo>
                  <a:cubicBezTo>
                    <a:pt x="236378" y="5438"/>
                    <a:pt x="236407" y="5945"/>
                    <a:pt x="214953" y="10236"/>
                  </a:cubicBezTo>
                  <a:cubicBezTo>
                    <a:pt x="187657" y="9099"/>
                    <a:pt x="160321" y="8704"/>
                    <a:pt x="133066" y="6824"/>
                  </a:cubicBezTo>
                  <a:cubicBezTo>
                    <a:pt x="127280" y="6425"/>
                    <a:pt x="121805" y="3412"/>
                    <a:pt x="116006" y="3412"/>
                  </a:cubicBezTo>
                  <a:cubicBezTo>
                    <a:pt x="84141" y="3412"/>
                    <a:pt x="52317" y="5687"/>
                    <a:pt x="20472" y="6824"/>
                  </a:cubicBezTo>
                  <a:cubicBezTo>
                    <a:pt x="5149" y="22147"/>
                    <a:pt x="11762" y="12482"/>
                    <a:pt x="3412" y="37532"/>
                  </a:cubicBezTo>
                  <a:lnTo>
                    <a:pt x="0" y="47767"/>
                  </a:lnTo>
                  <a:cubicBezTo>
                    <a:pt x="1137" y="55728"/>
                    <a:pt x="1101" y="63948"/>
                    <a:pt x="3412" y="71651"/>
                  </a:cubicBezTo>
                  <a:cubicBezTo>
                    <a:pt x="4590" y="75579"/>
                    <a:pt x="7034" y="79325"/>
                    <a:pt x="10236" y="81887"/>
                  </a:cubicBezTo>
                  <a:cubicBezTo>
                    <a:pt x="13044" y="84134"/>
                    <a:pt x="16907" y="84824"/>
                    <a:pt x="20472" y="85299"/>
                  </a:cubicBezTo>
                  <a:cubicBezTo>
                    <a:pt x="34047" y="87109"/>
                    <a:pt x="47767" y="87574"/>
                    <a:pt x="61415" y="88711"/>
                  </a:cubicBezTo>
                  <a:cubicBezTo>
                    <a:pt x="65964" y="89848"/>
                    <a:pt x="70554" y="90835"/>
                    <a:pt x="75063" y="92123"/>
                  </a:cubicBezTo>
                  <a:cubicBezTo>
                    <a:pt x="78521" y="93111"/>
                    <a:pt x="81734" y="95060"/>
                    <a:pt x="85299" y="95535"/>
                  </a:cubicBezTo>
                  <a:cubicBezTo>
                    <a:pt x="107227" y="98459"/>
                    <a:pt x="171625" y="101468"/>
                    <a:pt x="187657" y="102358"/>
                  </a:cubicBezTo>
                  <a:cubicBezTo>
                    <a:pt x="219502" y="101221"/>
                    <a:pt x="251392" y="100998"/>
                    <a:pt x="283191" y="98947"/>
                  </a:cubicBezTo>
                  <a:cubicBezTo>
                    <a:pt x="292515" y="98346"/>
                    <a:pt x="298249" y="92260"/>
                    <a:pt x="303663" y="85299"/>
                  </a:cubicBezTo>
                  <a:cubicBezTo>
                    <a:pt x="308698" y="78825"/>
                    <a:pt x="312762" y="71651"/>
                    <a:pt x="317311" y="64827"/>
                  </a:cubicBezTo>
                  <a:cubicBezTo>
                    <a:pt x="319586" y="61415"/>
                    <a:pt x="322838" y="58481"/>
                    <a:pt x="324135" y="54591"/>
                  </a:cubicBezTo>
                  <a:cubicBezTo>
                    <a:pt x="328844" y="40465"/>
                    <a:pt x="325552" y="47347"/>
                    <a:pt x="334371" y="34120"/>
                  </a:cubicBezTo>
                  <a:cubicBezTo>
                    <a:pt x="341998" y="11235"/>
                    <a:pt x="357117" y="19335"/>
                    <a:pt x="354842" y="1364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userDrawn="1"/>
          </p:nvSpPr>
          <p:spPr>
            <a:xfrm>
              <a:off x="3618855" y="4752620"/>
              <a:ext cx="531769" cy="365290"/>
            </a:xfrm>
            <a:custGeom>
              <a:avLst/>
              <a:gdLst>
                <a:gd name="connsiteX0" fmla="*/ 478885 w 531769"/>
                <a:gd name="connsiteY0" fmla="*/ 213 h 365290"/>
                <a:gd name="connsiteX1" fmla="*/ 461826 w 531769"/>
                <a:gd name="connsiteY1" fmla="*/ 10449 h 365290"/>
                <a:gd name="connsiteX2" fmla="*/ 451590 w 531769"/>
                <a:gd name="connsiteY2" fmla="*/ 17273 h 365290"/>
                <a:gd name="connsiteX3" fmla="*/ 448178 w 531769"/>
                <a:gd name="connsiteY3" fmla="*/ 27508 h 365290"/>
                <a:gd name="connsiteX4" fmla="*/ 437942 w 531769"/>
                <a:gd name="connsiteY4" fmla="*/ 37744 h 365290"/>
                <a:gd name="connsiteX5" fmla="*/ 424294 w 531769"/>
                <a:gd name="connsiteY5" fmla="*/ 58216 h 365290"/>
                <a:gd name="connsiteX6" fmla="*/ 403823 w 531769"/>
                <a:gd name="connsiteY6" fmla="*/ 78687 h 365290"/>
                <a:gd name="connsiteX7" fmla="*/ 393587 w 531769"/>
                <a:gd name="connsiteY7" fmla="*/ 85511 h 365290"/>
                <a:gd name="connsiteX8" fmla="*/ 383351 w 531769"/>
                <a:gd name="connsiteY8" fmla="*/ 95747 h 365290"/>
                <a:gd name="connsiteX9" fmla="*/ 373115 w 531769"/>
                <a:gd name="connsiteY9" fmla="*/ 102571 h 365290"/>
                <a:gd name="connsiteX10" fmla="*/ 352644 w 531769"/>
                <a:gd name="connsiteY10" fmla="*/ 119631 h 365290"/>
                <a:gd name="connsiteX11" fmla="*/ 345820 w 531769"/>
                <a:gd name="connsiteY11" fmla="*/ 129867 h 365290"/>
                <a:gd name="connsiteX12" fmla="*/ 325348 w 531769"/>
                <a:gd name="connsiteY12" fmla="*/ 143514 h 365290"/>
                <a:gd name="connsiteX13" fmla="*/ 308288 w 531769"/>
                <a:gd name="connsiteY13" fmla="*/ 160574 h 365290"/>
                <a:gd name="connsiteX14" fmla="*/ 301464 w 531769"/>
                <a:gd name="connsiteY14" fmla="*/ 170810 h 365290"/>
                <a:gd name="connsiteX15" fmla="*/ 291229 w 531769"/>
                <a:gd name="connsiteY15" fmla="*/ 174222 h 365290"/>
                <a:gd name="connsiteX16" fmla="*/ 280993 w 531769"/>
                <a:gd name="connsiteY16" fmla="*/ 181046 h 365290"/>
                <a:gd name="connsiteX17" fmla="*/ 233226 w 531769"/>
                <a:gd name="connsiteY17" fmla="*/ 194693 h 365290"/>
                <a:gd name="connsiteX18" fmla="*/ 212754 w 531769"/>
                <a:gd name="connsiteY18" fmla="*/ 208341 h 365290"/>
                <a:gd name="connsiteX19" fmla="*/ 202518 w 531769"/>
                <a:gd name="connsiteY19" fmla="*/ 211753 h 365290"/>
                <a:gd name="connsiteX20" fmla="*/ 182046 w 531769"/>
                <a:gd name="connsiteY20" fmla="*/ 225401 h 365290"/>
                <a:gd name="connsiteX21" fmla="*/ 171811 w 531769"/>
                <a:gd name="connsiteY21" fmla="*/ 228813 h 365290"/>
                <a:gd name="connsiteX22" fmla="*/ 161575 w 531769"/>
                <a:gd name="connsiteY22" fmla="*/ 235637 h 365290"/>
                <a:gd name="connsiteX23" fmla="*/ 127455 w 531769"/>
                <a:gd name="connsiteY23" fmla="*/ 245873 h 365290"/>
                <a:gd name="connsiteX24" fmla="*/ 117220 w 531769"/>
                <a:gd name="connsiteY24" fmla="*/ 249284 h 365290"/>
                <a:gd name="connsiteX25" fmla="*/ 103572 w 531769"/>
                <a:gd name="connsiteY25" fmla="*/ 252696 h 365290"/>
                <a:gd name="connsiteX26" fmla="*/ 83100 w 531769"/>
                <a:gd name="connsiteY26" fmla="*/ 259520 h 365290"/>
                <a:gd name="connsiteX27" fmla="*/ 72864 w 531769"/>
                <a:gd name="connsiteY27" fmla="*/ 266344 h 365290"/>
                <a:gd name="connsiteX28" fmla="*/ 52393 w 531769"/>
                <a:gd name="connsiteY28" fmla="*/ 273168 h 365290"/>
                <a:gd name="connsiteX29" fmla="*/ 42157 w 531769"/>
                <a:gd name="connsiteY29" fmla="*/ 276580 h 365290"/>
                <a:gd name="connsiteX30" fmla="*/ 21685 w 531769"/>
                <a:gd name="connsiteY30" fmla="*/ 290228 h 365290"/>
                <a:gd name="connsiteX31" fmla="*/ 11449 w 531769"/>
                <a:gd name="connsiteY31" fmla="*/ 297052 h 365290"/>
                <a:gd name="connsiteX32" fmla="*/ 4626 w 531769"/>
                <a:gd name="connsiteY32" fmla="*/ 307287 h 365290"/>
                <a:gd name="connsiteX33" fmla="*/ 4626 w 531769"/>
                <a:gd name="connsiteY33" fmla="*/ 361879 h 365290"/>
                <a:gd name="connsiteX34" fmla="*/ 14861 w 531769"/>
                <a:gd name="connsiteY34" fmla="*/ 365290 h 365290"/>
                <a:gd name="connsiteX35" fmla="*/ 38745 w 531769"/>
                <a:gd name="connsiteY35" fmla="*/ 361879 h 365290"/>
                <a:gd name="connsiteX36" fmla="*/ 59217 w 531769"/>
                <a:gd name="connsiteY36" fmla="*/ 355055 h 365290"/>
                <a:gd name="connsiteX37" fmla="*/ 89924 w 531769"/>
                <a:gd name="connsiteY37" fmla="*/ 344819 h 365290"/>
                <a:gd name="connsiteX38" fmla="*/ 100160 w 531769"/>
                <a:gd name="connsiteY38" fmla="*/ 341407 h 365290"/>
                <a:gd name="connsiteX39" fmla="*/ 134279 w 531769"/>
                <a:gd name="connsiteY39" fmla="*/ 331171 h 365290"/>
                <a:gd name="connsiteX40" fmla="*/ 144515 w 531769"/>
                <a:gd name="connsiteY40" fmla="*/ 324347 h 365290"/>
                <a:gd name="connsiteX41" fmla="*/ 151339 w 531769"/>
                <a:gd name="connsiteY41" fmla="*/ 314111 h 365290"/>
                <a:gd name="connsiteX42" fmla="*/ 188870 w 531769"/>
                <a:gd name="connsiteY42" fmla="*/ 297052 h 365290"/>
                <a:gd name="connsiteX43" fmla="*/ 209342 w 531769"/>
                <a:gd name="connsiteY43" fmla="*/ 290228 h 365290"/>
                <a:gd name="connsiteX44" fmla="*/ 229814 w 531769"/>
                <a:gd name="connsiteY44" fmla="*/ 283404 h 365290"/>
                <a:gd name="connsiteX45" fmla="*/ 240049 w 531769"/>
                <a:gd name="connsiteY45" fmla="*/ 279992 h 365290"/>
                <a:gd name="connsiteX46" fmla="*/ 250285 w 531769"/>
                <a:gd name="connsiteY46" fmla="*/ 276580 h 365290"/>
                <a:gd name="connsiteX47" fmla="*/ 260521 w 531769"/>
                <a:gd name="connsiteY47" fmla="*/ 269756 h 365290"/>
                <a:gd name="connsiteX48" fmla="*/ 291229 w 531769"/>
                <a:gd name="connsiteY48" fmla="*/ 259520 h 365290"/>
                <a:gd name="connsiteX49" fmla="*/ 301464 w 531769"/>
                <a:gd name="connsiteY49" fmla="*/ 256108 h 365290"/>
                <a:gd name="connsiteX50" fmla="*/ 321936 w 531769"/>
                <a:gd name="connsiteY50" fmla="*/ 242461 h 365290"/>
                <a:gd name="connsiteX51" fmla="*/ 345820 w 531769"/>
                <a:gd name="connsiteY51" fmla="*/ 218577 h 365290"/>
                <a:gd name="connsiteX52" fmla="*/ 369703 w 531769"/>
                <a:gd name="connsiteY52" fmla="*/ 194693 h 365290"/>
                <a:gd name="connsiteX53" fmla="*/ 379939 w 531769"/>
                <a:gd name="connsiteY53" fmla="*/ 184458 h 365290"/>
                <a:gd name="connsiteX54" fmla="*/ 400411 w 531769"/>
                <a:gd name="connsiteY54" fmla="*/ 177634 h 365290"/>
                <a:gd name="connsiteX55" fmla="*/ 427706 w 531769"/>
                <a:gd name="connsiteY55" fmla="*/ 153750 h 365290"/>
                <a:gd name="connsiteX56" fmla="*/ 448178 w 531769"/>
                <a:gd name="connsiteY56" fmla="*/ 136690 h 365290"/>
                <a:gd name="connsiteX57" fmla="*/ 458414 w 531769"/>
                <a:gd name="connsiteY57" fmla="*/ 133279 h 365290"/>
                <a:gd name="connsiteX58" fmla="*/ 478885 w 531769"/>
                <a:gd name="connsiteY58" fmla="*/ 119631 h 365290"/>
                <a:gd name="connsiteX59" fmla="*/ 492533 w 531769"/>
                <a:gd name="connsiteY59" fmla="*/ 105983 h 365290"/>
                <a:gd name="connsiteX60" fmla="*/ 506181 w 531769"/>
                <a:gd name="connsiteY60" fmla="*/ 85511 h 365290"/>
                <a:gd name="connsiteX61" fmla="*/ 513005 w 531769"/>
                <a:gd name="connsiteY61" fmla="*/ 75276 h 365290"/>
                <a:gd name="connsiteX62" fmla="*/ 523241 w 531769"/>
                <a:gd name="connsiteY62" fmla="*/ 71864 h 365290"/>
                <a:gd name="connsiteX63" fmla="*/ 526652 w 531769"/>
                <a:gd name="connsiteY63" fmla="*/ 13861 h 365290"/>
                <a:gd name="connsiteX64" fmla="*/ 516417 w 531769"/>
                <a:gd name="connsiteY64" fmla="*/ 10449 h 365290"/>
                <a:gd name="connsiteX65" fmla="*/ 499357 w 531769"/>
                <a:gd name="connsiteY65" fmla="*/ 7037 h 365290"/>
                <a:gd name="connsiteX66" fmla="*/ 485709 w 531769"/>
                <a:gd name="connsiteY66" fmla="*/ 3625 h 365290"/>
                <a:gd name="connsiteX67" fmla="*/ 478885 w 531769"/>
                <a:gd name="connsiteY67" fmla="*/ 213 h 36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1769" h="365290">
                  <a:moveTo>
                    <a:pt x="478885" y="213"/>
                  </a:moveTo>
                  <a:cubicBezTo>
                    <a:pt x="474905" y="1350"/>
                    <a:pt x="467449" y="6934"/>
                    <a:pt x="461826" y="10449"/>
                  </a:cubicBezTo>
                  <a:cubicBezTo>
                    <a:pt x="458349" y="12622"/>
                    <a:pt x="454152" y="14071"/>
                    <a:pt x="451590" y="17273"/>
                  </a:cubicBezTo>
                  <a:cubicBezTo>
                    <a:pt x="449343" y="20081"/>
                    <a:pt x="450173" y="24516"/>
                    <a:pt x="448178" y="27508"/>
                  </a:cubicBezTo>
                  <a:cubicBezTo>
                    <a:pt x="445501" y="31523"/>
                    <a:pt x="440904" y="33935"/>
                    <a:pt x="437942" y="37744"/>
                  </a:cubicBezTo>
                  <a:cubicBezTo>
                    <a:pt x="432907" y="44218"/>
                    <a:pt x="430093" y="52417"/>
                    <a:pt x="424294" y="58216"/>
                  </a:cubicBezTo>
                  <a:cubicBezTo>
                    <a:pt x="417470" y="65040"/>
                    <a:pt x="411852" y="73334"/>
                    <a:pt x="403823" y="78687"/>
                  </a:cubicBezTo>
                  <a:cubicBezTo>
                    <a:pt x="400411" y="80962"/>
                    <a:pt x="396737" y="82886"/>
                    <a:pt x="393587" y="85511"/>
                  </a:cubicBezTo>
                  <a:cubicBezTo>
                    <a:pt x="389880" y="88600"/>
                    <a:pt x="387058" y="92658"/>
                    <a:pt x="383351" y="95747"/>
                  </a:cubicBezTo>
                  <a:cubicBezTo>
                    <a:pt x="380201" y="98372"/>
                    <a:pt x="376265" y="99946"/>
                    <a:pt x="373115" y="102571"/>
                  </a:cubicBezTo>
                  <a:cubicBezTo>
                    <a:pt x="346839" y="124468"/>
                    <a:pt x="378060" y="102685"/>
                    <a:pt x="352644" y="119631"/>
                  </a:cubicBezTo>
                  <a:cubicBezTo>
                    <a:pt x="350369" y="123043"/>
                    <a:pt x="348906" y="127167"/>
                    <a:pt x="345820" y="129867"/>
                  </a:cubicBezTo>
                  <a:cubicBezTo>
                    <a:pt x="339648" y="135267"/>
                    <a:pt x="325348" y="143514"/>
                    <a:pt x="325348" y="143514"/>
                  </a:cubicBezTo>
                  <a:cubicBezTo>
                    <a:pt x="307151" y="170810"/>
                    <a:pt x="331035" y="137827"/>
                    <a:pt x="308288" y="160574"/>
                  </a:cubicBezTo>
                  <a:cubicBezTo>
                    <a:pt x="305388" y="163474"/>
                    <a:pt x="304666" y="168248"/>
                    <a:pt x="301464" y="170810"/>
                  </a:cubicBezTo>
                  <a:cubicBezTo>
                    <a:pt x="298656" y="173057"/>
                    <a:pt x="294446" y="172614"/>
                    <a:pt x="291229" y="174222"/>
                  </a:cubicBezTo>
                  <a:cubicBezTo>
                    <a:pt x="287561" y="176056"/>
                    <a:pt x="284847" y="179645"/>
                    <a:pt x="280993" y="181046"/>
                  </a:cubicBezTo>
                  <a:cubicBezTo>
                    <a:pt x="275994" y="182864"/>
                    <a:pt x="240143" y="190082"/>
                    <a:pt x="233226" y="194693"/>
                  </a:cubicBezTo>
                  <a:cubicBezTo>
                    <a:pt x="226402" y="199242"/>
                    <a:pt x="220535" y="205747"/>
                    <a:pt x="212754" y="208341"/>
                  </a:cubicBezTo>
                  <a:cubicBezTo>
                    <a:pt x="209342" y="209478"/>
                    <a:pt x="205662" y="210006"/>
                    <a:pt x="202518" y="211753"/>
                  </a:cubicBezTo>
                  <a:cubicBezTo>
                    <a:pt x="195349" y="215736"/>
                    <a:pt x="189826" y="222807"/>
                    <a:pt x="182046" y="225401"/>
                  </a:cubicBezTo>
                  <a:cubicBezTo>
                    <a:pt x="178634" y="226538"/>
                    <a:pt x="175028" y="227205"/>
                    <a:pt x="171811" y="228813"/>
                  </a:cubicBezTo>
                  <a:cubicBezTo>
                    <a:pt x="168143" y="230647"/>
                    <a:pt x="165322" y="233972"/>
                    <a:pt x="161575" y="235637"/>
                  </a:cubicBezTo>
                  <a:cubicBezTo>
                    <a:pt x="146984" y="242122"/>
                    <a:pt x="141347" y="241904"/>
                    <a:pt x="127455" y="245873"/>
                  </a:cubicBezTo>
                  <a:cubicBezTo>
                    <a:pt x="123997" y="246861"/>
                    <a:pt x="120678" y="248296"/>
                    <a:pt x="117220" y="249284"/>
                  </a:cubicBezTo>
                  <a:cubicBezTo>
                    <a:pt x="112711" y="250572"/>
                    <a:pt x="108064" y="251349"/>
                    <a:pt x="103572" y="252696"/>
                  </a:cubicBezTo>
                  <a:cubicBezTo>
                    <a:pt x="96682" y="254763"/>
                    <a:pt x="89085" y="255530"/>
                    <a:pt x="83100" y="259520"/>
                  </a:cubicBezTo>
                  <a:cubicBezTo>
                    <a:pt x="79688" y="261795"/>
                    <a:pt x="76611" y="264678"/>
                    <a:pt x="72864" y="266344"/>
                  </a:cubicBezTo>
                  <a:cubicBezTo>
                    <a:pt x="66291" y="269265"/>
                    <a:pt x="59217" y="270893"/>
                    <a:pt x="52393" y="273168"/>
                  </a:cubicBezTo>
                  <a:cubicBezTo>
                    <a:pt x="48981" y="274305"/>
                    <a:pt x="45150" y="274585"/>
                    <a:pt x="42157" y="276580"/>
                  </a:cubicBezTo>
                  <a:lnTo>
                    <a:pt x="21685" y="290228"/>
                  </a:lnTo>
                  <a:lnTo>
                    <a:pt x="11449" y="297052"/>
                  </a:lnTo>
                  <a:cubicBezTo>
                    <a:pt x="9175" y="300464"/>
                    <a:pt x="6460" y="303620"/>
                    <a:pt x="4626" y="307287"/>
                  </a:cubicBezTo>
                  <a:cubicBezTo>
                    <a:pt x="-3403" y="323346"/>
                    <a:pt x="641" y="347931"/>
                    <a:pt x="4626" y="361879"/>
                  </a:cubicBezTo>
                  <a:cubicBezTo>
                    <a:pt x="5614" y="365337"/>
                    <a:pt x="11449" y="364153"/>
                    <a:pt x="14861" y="365290"/>
                  </a:cubicBezTo>
                  <a:cubicBezTo>
                    <a:pt x="22822" y="364153"/>
                    <a:pt x="30909" y="363687"/>
                    <a:pt x="38745" y="361879"/>
                  </a:cubicBezTo>
                  <a:cubicBezTo>
                    <a:pt x="45754" y="360262"/>
                    <a:pt x="52393" y="357330"/>
                    <a:pt x="59217" y="355055"/>
                  </a:cubicBezTo>
                  <a:lnTo>
                    <a:pt x="89924" y="344819"/>
                  </a:lnTo>
                  <a:cubicBezTo>
                    <a:pt x="93336" y="343682"/>
                    <a:pt x="96671" y="342279"/>
                    <a:pt x="100160" y="341407"/>
                  </a:cubicBezTo>
                  <a:cubicBezTo>
                    <a:pt x="107790" y="339500"/>
                    <a:pt x="129294" y="334494"/>
                    <a:pt x="134279" y="331171"/>
                  </a:cubicBezTo>
                  <a:lnTo>
                    <a:pt x="144515" y="324347"/>
                  </a:lnTo>
                  <a:cubicBezTo>
                    <a:pt x="146790" y="320935"/>
                    <a:pt x="148253" y="316811"/>
                    <a:pt x="151339" y="314111"/>
                  </a:cubicBezTo>
                  <a:cubicBezTo>
                    <a:pt x="172171" y="295884"/>
                    <a:pt x="166926" y="303037"/>
                    <a:pt x="188870" y="297052"/>
                  </a:cubicBezTo>
                  <a:cubicBezTo>
                    <a:pt x="195810" y="295159"/>
                    <a:pt x="202518" y="292503"/>
                    <a:pt x="209342" y="290228"/>
                  </a:cubicBezTo>
                  <a:lnTo>
                    <a:pt x="229814" y="283404"/>
                  </a:lnTo>
                  <a:lnTo>
                    <a:pt x="240049" y="279992"/>
                  </a:lnTo>
                  <a:cubicBezTo>
                    <a:pt x="243461" y="278855"/>
                    <a:pt x="247292" y="278575"/>
                    <a:pt x="250285" y="276580"/>
                  </a:cubicBezTo>
                  <a:cubicBezTo>
                    <a:pt x="253697" y="274305"/>
                    <a:pt x="256774" y="271421"/>
                    <a:pt x="260521" y="269756"/>
                  </a:cubicBezTo>
                  <a:cubicBezTo>
                    <a:pt x="260523" y="269755"/>
                    <a:pt x="286110" y="261226"/>
                    <a:pt x="291229" y="259520"/>
                  </a:cubicBezTo>
                  <a:cubicBezTo>
                    <a:pt x="294641" y="258383"/>
                    <a:pt x="298472" y="258103"/>
                    <a:pt x="301464" y="256108"/>
                  </a:cubicBezTo>
                  <a:lnTo>
                    <a:pt x="321936" y="242461"/>
                  </a:lnTo>
                  <a:cubicBezTo>
                    <a:pt x="337579" y="218996"/>
                    <a:pt x="327803" y="224583"/>
                    <a:pt x="345820" y="218577"/>
                  </a:cubicBezTo>
                  <a:cubicBezTo>
                    <a:pt x="353540" y="195418"/>
                    <a:pt x="342331" y="222063"/>
                    <a:pt x="369703" y="194693"/>
                  </a:cubicBezTo>
                  <a:cubicBezTo>
                    <a:pt x="373115" y="191281"/>
                    <a:pt x="375721" y="186801"/>
                    <a:pt x="379939" y="184458"/>
                  </a:cubicBezTo>
                  <a:cubicBezTo>
                    <a:pt x="386227" y="180965"/>
                    <a:pt x="400411" y="177634"/>
                    <a:pt x="400411" y="177634"/>
                  </a:cubicBezTo>
                  <a:cubicBezTo>
                    <a:pt x="419745" y="148634"/>
                    <a:pt x="387903" y="193553"/>
                    <a:pt x="427706" y="153750"/>
                  </a:cubicBezTo>
                  <a:cubicBezTo>
                    <a:pt x="435251" y="146205"/>
                    <a:pt x="438678" y="141439"/>
                    <a:pt x="448178" y="136690"/>
                  </a:cubicBezTo>
                  <a:cubicBezTo>
                    <a:pt x="451395" y="135082"/>
                    <a:pt x="455002" y="134416"/>
                    <a:pt x="458414" y="133279"/>
                  </a:cubicBezTo>
                  <a:cubicBezTo>
                    <a:pt x="465238" y="128730"/>
                    <a:pt x="476292" y="127411"/>
                    <a:pt x="478885" y="119631"/>
                  </a:cubicBezTo>
                  <a:cubicBezTo>
                    <a:pt x="483434" y="105983"/>
                    <a:pt x="478885" y="110532"/>
                    <a:pt x="492533" y="105983"/>
                  </a:cubicBezTo>
                  <a:cubicBezTo>
                    <a:pt x="498529" y="87995"/>
                    <a:pt x="491982" y="102548"/>
                    <a:pt x="506181" y="85511"/>
                  </a:cubicBezTo>
                  <a:cubicBezTo>
                    <a:pt x="508806" y="82361"/>
                    <a:pt x="509803" y="77837"/>
                    <a:pt x="513005" y="75276"/>
                  </a:cubicBezTo>
                  <a:cubicBezTo>
                    <a:pt x="515814" y="73029"/>
                    <a:pt x="519829" y="73001"/>
                    <a:pt x="523241" y="71864"/>
                  </a:cubicBezTo>
                  <a:cubicBezTo>
                    <a:pt x="530934" y="48781"/>
                    <a:pt x="536132" y="42303"/>
                    <a:pt x="526652" y="13861"/>
                  </a:cubicBezTo>
                  <a:cubicBezTo>
                    <a:pt x="525515" y="10449"/>
                    <a:pt x="519906" y="11321"/>
                    <a:pt x="516417" y="10449"/>
                  </a:cubicBezTo>
                  <a:cubicBezTo>
                    <a:pt x="510791" y="9042"/>
                    <a:pt x="505018" y="8295"/>
                    <a:pt x="499357" y="7037"/>
                  </a:cubicBezTo>
                  <a:cubicBezTo>
                    <a:pt x="494779" y="6020"/>
                    <a:pt x="490386" y="3959"/>
                    <a:pt x="485709" y="3625"/>
                  </a:cubicBezTo>
                  <a:cubicBezTo>
                    <a:pt x="474365" y="2815"/>
                    <a:pt x="482865" y="-924"/>
                    <a:pt x="478885" y="21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2414562" y="3210902"/>
              <a:ext cx="1863524" cy="2069063"/>
              <a:chOff x="2556075" y="219316"/>
              <a:chExt cx="4971397" cy="5566821"/>
            </a:xfrm>
          </p:grpSpPr>
          <p:sp>
            <p:nvSpPr>
              <p:cNvPr id="13" name="Oval 12"/>
              <p:cNvSpPr/>
              <p:nvPr userDrawn="1"/>
            </p:nvSpPr>
            <p:spPr>
              <a:xfrm>
                <a:off x="2588732" y="219316"/>
                <a:ext cx="4914246" cy="4875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6075" y="251940"/>
                <a:ext cx="4971397" cy="5534197"/>
              </a:xfrm>
              <a:prstGeom prst="rect">
                <a:avLst/>
              </a:prstGeom>
            </p:spPr>
          </p:pic>
        </p:grpSp>
      </p:grpSp>
    </p:spTree>
    <p:extLst>
      <p:ext uri="{BB962C8B-B14F-4D97-AF65-F5344CB8AC3E}">
        <p14:creationId xmlns:p14="http://schemas.microsoft.com/office/powerpoint/2010/main" val="3875846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Tree>
    <p:extLst>
      <p:ext uri="{BB962C8B-B14F-4D97-AF65-F5344CB8AC3E}">
        <p14:creationId xmlns:p14="http://schemas.microsoft.com/office/powerpoint/2010/main" val="1945683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Tree>
    <p:extLst>
      <p:ext uri="{BB962C8B-B14F-4D97-AF65-F5344CB8AC3E}">
        <p14:creationId xmlns:p14="http://schemas.microsoft.com/office/powerpoint/2010/main" val="1412517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Tree>
    <p:extLst>
      <p:ext uri="{BB962C8B-B14F-4D97-AF65-F5344CB8AC3E}">
        <p14:creationId xmlns:p14="http://schemas.microsoft.com/office/powerpoint/2010/main" val="236283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79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
        <p:nvSpPr>
          <p:cNvPr id="7" name="Rectangle 6"/>
          <p:cNvSpPr/>
          <p:nvPr userDrawn="1"/>
        </p:nvSpPr>
        <p:spPr>
          <a:xfrm>
            <a:off x="0" y="5789485"/>
            <a:ext cx="12192000" cy="939608"/>
          </a:xfrm>
          <a:prstGeom prst="rect">
            <a:avLst/>
          </a:prstGeom>
          <a:solidFill>
            <a:srgbClr val="0E61F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0" y="6166983"/>
            <a:ext cx="12192000" cy="562110"/>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1" y="5987595"/>
            <a:ext cx="12192000"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05466" y="6227186"/>
            <a:ext cx="11781065" cy="461665"/>
          </a:xfrm>
          <a:prstGeom prst="rect">
            <a:avLst/>
          </a:prstGeom>
          <a:noFill/>
        </p:spPr>
        <p:txBody>
          <a:bodyPr wrap="square" rtlCol="0">
            <a:spAutoFit/>
          </a:bodyPr>
          <a:lstStyle/>
          <a:p>
            <a:pPr algn="ctr"/>
            <a:r>
              <a:rPr lang="en-US" sz="2400" spc="600" dirty="0"/>
              <a:t>MALVERNE UNION FREE SCHOOL DISTRICT</a:t>
            </a:r>
          </a:p>
        </p:txBody>
      </p:sp>
      <p:sp>
        <p:nvSpPr>
          <p:cNvPr id="23" name="Rectangle 22"/>
          <p:cNvSpPr/>
          <p:nvPr userDrawn="1"/>
        </p:nvSpPr>
        <p:spPr>
          <a:xfrm>
            <a:off x="-2" y="175757"/>
            <a:ext cx="12192000" cy="862467"/>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Rectangle 23"/>
          <p:cNvSpPr/>
          <p:nvPr userDrawn="1"/>
        </p:nvSpPr>
        <p:spPr>
          <a:xfrm>
            <a:off x="0" y="1167388"/>
            <a:ext cx="12192000" cy="248334"/>
          </a:xfrm>
          <a:prstGeom prst="rect">
            <a:avLst/>
          </a:prstGeom>
          <a:solidFill>
            <a:srgbClr val="0E61F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1600807"/>
            <a:ext cx="3593156" cy="3999929"/>
          </a:xfrm>
          <a:prstGeom prst="rect">
            <a:avLst/>
          </a:prstGeom>
        </p:spPr>
      </p:pic>
    </p:spTree>
    <p:extLst>
      <p:ext uri="{BB962C8B-B14F-4D97-AF65-F5344CB8AC3E}">
        <p14:creationId xmlns:p14="http://schemas.microsoft.com/office/powerpoint/2010/main" val="309765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
        <p:nvSpPr>
          <p:cNvPr id="7" name="Rectangle 6"/>
          <p:cNvSpPr/>
          <p:nvPr userDrawn="1"/>
        </p:nvSpPr>
        <p:spPr>
          <a:xfrm>
            <a:off x="-1" y="-128907"/>
            <a:ext cx="12192001" cy="1252857"/>
          </a:xfrm>
          <a:prstGeom prst="rect">
            <a:avLst/>
          </a:prstGeom>
          <a:solidFill>
            <a:srgbClr val="0E61F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0" y="6166983"/>
            <a:ext cx="12192000" cy="562110"/>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1" y="5987595"/>
            <a:ext cx="12192000"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05466" y="6227186"/>
            <a:ext cx="11781065" cy="461665"/>
          </a:xfrm>
          <a:prstGeom prst="rect">
            <a:avLst/>
          </a:prstGeom>
          <a:noFill/>
        </p:spPr>
        <p:txBody>
          <a:bodyPr wrap="square" rtlCol="0">
            <a:spAutoFit/>
          </a:bodyPr>
          <a:lstStyle/>
          <a:p>
            <a:pPr algn="ctr"/>
            <a:r>
              <a:rPr lang="en-US" sz="2400" spc="600" dirty="0"/>
              <a:t>MALVERNE UNION FREE SCHOOL DISTRICT</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66" y="3651755"/>
            <a:ext cx="2040283" cy="2271258"/>
          </a:xfrm>
          <a:prstGeom prst="rect">
            <a:avLst/>
          </a:prstGeom>
        </p:spPr>
      </p:pic>
      <p:sp>
        <p:nvSpPr>
          <p:cNvPr id="22" name="Rectangle 21"/>
          <p:cNvSpPr/>
          <p:nvPr userDrawn="1"/>
        </p:nvSpPr>
        <p:spPr>
          <a:xfrm>
            <a:off x="-1" y="1287462"/>
            <a:ext cx="12192000" cy="406129"/>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73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
        <p:nvSpPr>
          <p:cNvPr id="7" name="Rectangle 6"/>
          <p:cNvSpPr/>
          <p:nvPr userDrawn="1"/>
        </p:nvSpPr>
        <p:spPr>
          <a:xfrm>
            <a:off x="0" y="-128907"/>
            <a:ext cx="12192000" cy="6858000"/>
          </a:xfrm>
          <a:prstGeom prst="rect">
            <a:avLst/>
          </a:prstGeom>
          <a:solidFill>
            <a:srgbClr val="FFFEF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2" y="5861998"/>
            <a:ext cx="12192000" cy="562110"/>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2" y="6615470"/>
            <a:ext cx="12192000" cy="179387"/>
          </a:xfrm>
          <a:prstGeom prst="rect">
            <a:avLst/>
          </a:prstGeom>
          <a:solidFill>
            <a:srgbClr val="0E6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410933" y="5949940"/>
            <a:ext cx="11781065" cy="461665"/>
          </a:xfrm>
          <a:prstGeom prst="rect">
            <a:avLst/>
          </a:prstGeom>
          <a:noFill/>
        </p:spPr>
        <p:txBody>
          <a:bodyPr wrap="square" rtlCol="0">
            <a:spAutoFit/>
          </a:bodyPr>
          <a:lstStyle/>
          <a:p>
            <a:pPr algn="ctr"/>
            <a:r>
              <a:rPr lang="en-US" sz="2400" spc="600" dirty="0"/>
              <a:t>MALVERNE UNION FREE SCHOOL DISTRICT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189" y="-194671"/>
            <a:ext cx="5093861" cy="5670525"/>
          </a:xfrm>
          <a:prstGeom prst="rect">
            <a:avLst/>
          </a:prstGeom>
        </p:spPr>
      </p:pic>
    </p:spTree>
    <p:extLst>
      <p:ext uri="{BB962C8B-B14F-4D97-AF65-F5344CB8AC3E}">
        <p14:creationId xmlns:p14="http://schemas.microsoft.com/office/powerpoint/2010/main" val="73263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
        <p:nvSpPr>
          <p:cNvPr id="7" name="Rectangle 6"/>
          <p:cNvSpPr/>
          <p:nvPr userDrawn="1"/>
        </p:nvSpPr>
        <p:spPr>
          <a:xfrm>
            <a:off x="0" y="-128907"/>
            <a:ext cx="12192000" cy="6858000"/>
          </a:xfrm>
          <a:prstGeom prst="rect">
            <a:avLst/>
          </a:prstGeom>
          <a:solidFill>
            <a:srgbClr val="FF6F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0" y="6166983"/>
            <a:ext cx="12192000" cy="562110"/>
          </a:xfrm>
          <a:prstGeom prst="rect">
            <a:avLst/>
          </a:prstGeom>
          <a:solidFill>
            <a:srgbClr val="0E61F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1" y="4139293"/>
            <a:ext cx="12192000" cy="202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05466" y="6227186"/>
            <a:ext cx="11781065" cy="461665"/>
          </a:xfrm>
          <a:prstGeom prst="rect">
            <a:avLst/>
          </a:prstGeom>
          <a:noFill/>
        </p:spPr>
        <p:txBody>
          <a:bodyPr wrap="square" rtlCol="0">
            <a:spAutoFit/>
          </a:bodyPr>
          <a:lstStyle/>
          <a:p>
            <a:pPr algn="ctr"/>
            <a:r>
              <a:rPr lang="en-US" sz="2400" spc="600" dirty="0">
                <a:solidFill>
                  <a:schemeClr val="bg1"/>
                </a:solidFill>
              </a:rPr>
              <a:t>MALVERNE UNION FREE SCHOOL DISTRICT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567" y="4276456"/>
            <a:ext cx="1575054" cy="1753362"/>
          </a:xfrm>
          <a:prstGeom prst="rect">
            <a:avLst/>
          </a:prstGeom>
        </p:spPr>
      </p:pic>
    </p:spTree>
    <p:extLst>
      <p:ext uri="{BB962C8B-B14F-4D97-AF65-F5344CB8AC3E}">
        <p14:creationId xmlns:p14="http://schemas.microsoft.com/office/powerpoint/2010/main" val="73306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
        <p:nvSpPr>
          <p:cNvPr id="7" name="Rectangle 6"/>
          <p:cNvSpPr/>
          <p:nvPr userDrawn="1"/>
        </p:nvSpPr>
        <p:spPr>
          <a:xfrm>
            <a:off x="0" y="-128907"/>
            <a:ext cx="12192000" cy="6858000"/>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0" y="6166983"/>
            <a:ext cx="12192000" cy="562110"/>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0" y="5852659"/>
            <a:ext cx="12192000" cy="179387"/>
          </a:xfrm>
          <a:prstGeom prst="rect">
            <a:avLst/>
          </a:prstGeom>
          <a:solidFill>
            <a:srgbClr val="0E6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05466" y="6227186"/>
            <a:ext cx="11781065" cy="461665"/>
          </a:xfrm>
          <a:prstGeom prst="rect">
            <a:avLst/>
          </a:prstGeom>
          <a:noFill/>
        </p:spPr>
        <p:txBody>
          <a:bodyPr wrap="square" rtlCol="0">
            <a:spAutoFit/>
          </a:bodyPr>
          <a:lstStyle/>
          <a:p>
            <a:pPr algn="ctr"/>
            <a:r>
              <a:rPr lang="en-US" sz="2400" spc="600" dirty="0"/>
              <a:t>MALVERNE UNION FREE SCHOOL DISTRICT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816" y="3982538"/>
            <a:ext cx="1558725" cy="1735184"/>
          </a:xfrm>
          <a:prstGeom prst="rect">
            <a:avLst/>
          </a:prstGeom>
        </p:spPr>
      </p:pic>
    </p:spTree>
    <p:extLst>
      <p:ext uri="{BB962C8B-B14F-4D97-AF65-F5344CB8AC3E}">
        <p14:creationId xmlns:p14="http://schemas.microsoft.com/office/powerpoint/2010/main" val="274409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EC417-8F4F-4394-996E-3EDF65C7E397}" type="datetimeFigureOut">
              <a:rPr lang="en-US" smtClean="0"/>
              <a:t>3/21/2019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E8106-CC4A-469A-9CB5-237BD66E2809}" type="slidenum">
              <a:rPr lang="en-US" smtClean="0"/>
              <a:t>‹#›</a:t>
            </a:fld>
            <a:endParaRPr lang="en-US" dirty="0"/>
          </a:p>
        </p:txBody>
      </p:sp>
      <p:sp>
        <p:nvSpPr>
          <p:cNvPr id="7" name="Rectangle 6"/>
          <p:cNvSpPr/>
          <p:nvPr userDrawn="1"/>
        </p:nvSpPr>
        <p:spPr>
          <a:xfrm>
            <a:off x="0" y="-128907"/>
            <a:ext cx="12192000" cy="6858000"/>
          </a:xfrm>
          <a:prstGeom prst="rect">
            <a:avLst/>
          </a:prstGeom>
          <a:solidFill>
            <a:srgbClr val="0E61F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p:cNvSpPr/>
          <p:nvPr userDrawn="1"/>
        </p:nvSpPr>
        <p:spPr>
          <a:xfrm>
            <a:off x="-6350" y="-163286"/>
            <a:ext cx="2684236" cy="6964135"/>
          </a:xfrm>
          <a:prstGeom prst="rect">
            <a:avLst/>
          </a:prstGeom>
          <a:solidFill>
            <a:srgbClr val="FF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350" y="6307374"/>
            <a:ext cx="12192000" cy="562110"/>
          </a:xfrm>
          <a:prstGeom prst="rect">
            <a:avLst/>
          </a:prstGeom>
          <a:solidFill>
            <a:srgbClr val="FF6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p:cNvSpPr txBox="1"/>
          <p:nvPr userDrawn="1"/>
        </p:nvSpPr>
        <p:spPr>
          <a:xfrm>
            <a:off x="211817" y="6405353"/>
            <a:ext cx="11781065" cy="461665"/>
          </a:xfrm>
          <a:prstGeom prst="rect">
            <a:avLst/>
          </a:prstGeom>
          <a:noFill/>
        </p:spPr>
        <p:txBody>
          <a:bodyPr wrap="square" rtlCol="0">
            <a:spAutoFit/>
          </a:bodyPr>
          <a:lstStyle/>
          <a:p>
            <a:pPr algn="ctr"/>
            <a:r>
              <a:rPr lang="en-US" sz="2400" spc="600" dirty="0">
                <a:solidFill>
                  <a:schemeClr val="bg1"/>
                </a:solidFill>
              </a:rPr>
              <a:t>MALVERNE UNION FREE SCHOOL DISTRICT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246" y="4283411"/>
            <a:ext cx="1622554" cy="1806239"/>
          </a:xfrm>
          <a:prstGeom prst="rect">
            <a:avLst/>
          </a:prstGeom>
        </p:spPr>
      </p:pic>
    </p:spTree>
    <p:extLst>
      <p:ext uri="{BB962C8B-B14F-4D97-AF65-F5344CB8AC3E}">
        <p14:creationId xmlns:p14="http://schemas.microsoft.com/office/powerpoint/2010/main" val="276999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0" y="-1"/>
            <a:ext cx="639082" cy="6867019"/>
          </a:xfrm>
          <a:prstGeom prst="rect">
            <a:avLst/>
          </a:prstGeom>
          <a:solidFill>
            <a:srgbClr val="0E61F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TextBox 11"/>
          <p:cNvSpPr txBox="1"/>
          <p:nvPr userDrawn="1"/>
        </p:nvSpPr>
        <p:spPr>
          <a:xfrm>
            <a:off x="488042" y="6396335"/>
            <a:ext cx="11781065" cy="461665"/>
          </a:xfrm>
          <a:prstGeom prst="rect">
            <a:avLst/>
          </a:prstGeom>
          <a:noFill/>
        </p:spPr>
        <p:txBody>
          <a:bodyPr wrap="square" rtlCol="0">
            <a:spAutoFit/>
          </a:bodyPr>
          <a:lstStyle/>
          <a:p>
            <a:pPr algn="ctr"/>
            <a:r>
              <a:rPr lang="en-US" sz="2400" spc="600" dirty="0"/>
              <a:t>MALVERNE UNION FREE SCHOOL DISTRICT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8877" y="4448376"/>
            <a:ext cx="1622554" cy="1806239"/>
          </a:xfrm>
          <a:prstGeom prst="rect">
            <a:avLst/>
          </a:prstGeom>
        </p:spPr>
      </p:pic>
      <p:sp>
        <p:nvSpPr>
          <p:cNvPr id="14" name="Rectangle 13"/>
          <p:cNvSpPr/>
          <p:nvPr userDrawn="1"/>
        </p:nvSpPr>
        <p:spPr>
          <a:xfrm>
            <a:off x="792713" y="0"/>
            <a:ext cx="237607" cy="6867018"/>
          </a:xfrm>
          <a:prstGeom prst="rect">
            <a:avLst/>
          </a:prstGeom>
          <a:solidFill>
            <a:srgbClr val="FF6F00"/>
          </a:solidFill>
          <a:ln>
            <a:solidFill>
              <a:srgbClr val="EC6D2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907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570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0" r:id="rId3"/>
    <p:sldLayoutId id="2147483688" r:id="rId4"/>
    <p:sldLayoutId id="2147483687" r:id="rId5"/>
    <p:sldLayoutId id="2147483686" r:id="rId6"/>
    <p:sldLayoutId id="2147483684" r:id="rId7"/>
    <p:sldLayoutId id="2147483675" r:id="rId8"/>
    <p:sldLayoutId id="2147483691" r:id="rId9"/>
    <p:sldLayoutId id="2147483692" r:id="rId10"/>
    <p:sldLayoutId id="2147483694" r:id="rId11"/>
    <p:sldLayoutId id="2147483693" r:id="rId12"/>
    <p:sldLayoutId id="2147483685" r:id="rId13"/>
    <p:sldLayoutId id="2147483676" r:id="rId14"/>
    <p:sldLayoutId id="2147483689" r:id="rId15"/>
    <p:sldLayoutId id="2147483677" r:id="rId16"/>
    <p:sldLayoutId id="2147483678" r:id="rId17"/>
    <p:sldLayoutId id="2147483679" r:id="rId18"/>
    <p:sldLayoutId id="2147483680" r:id="rId19"/>
    <p:sldLayoutId id="2147483681" r:id="rId20"/>
    <p:sldLayoutId id="2147483682" r:id="rId21"/>
    <p:sldLayoutId id="2147483683" r:id="rId22"/>
    <p:sldLayoutId id="2147483695"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31" y="1630056"/>
            <a:ext cx="11785600" cy="1938992"/>
          </a:xfrm>
          <a:prstGeom prst="rect">
            <a:avLst/>
          </a:prstGeom>
          <a:noFill/>
        </p:spPr>
        <p:txBody>
          <a:bodyPr wrap="square" rtlCol="0">
            <a:spAutoFit/>
          </a:bodyPr>
          <a:lstStyle/>
          <a:p>
            <a:pPr algn="ctr"/>
            <a:r>
              <a:rPr lang="en-US" sz="6000" b="1" dirty="0"/>
              <a:t>Smart Schools Bond Act &amp; Smart Schools Investment Plan</a:t>
            </a:r>
          </a:p>
        </p:txBody>
      </p:sp>
      <p:sp>
        <p:nvSpPr>
          <p:cNvPr id="3" name="TextBox 2"/>
          <p:cNvSpPr txBox="1"/>
          <p:nvPr/>
        </p:nvSpPr>
        <p:spPr>
          <a:xfrm>
            <a:off x="2302453" y="4302972"/>
            <a:ext cx="7753350" cy="1015663"/>
          </a:xfrm>
          <a:prstGeom prst="rect">
            <a:avLst/>
          </a:prstGeom>
          <a:noFill/>
        </p:spPr>
        <p:txBody>
          <a:bodyPr wrap="square" rtlCol="0">
            <a:spAutoFit/>
          </a:bodyPr>
          <a:lstStyle/>
          <a:p>
            <a:pPr algn="ctr"/>
            <a:r>
              <a:rPr lang="en-US" sz="3000" dirty="0" smtClean="0"/>
              <a:t>Public Hearing</a:t>
            </a:r>
          </a:p>
          <a:p>
            <a:pPr algn="ctr"/>
            <a:r>
              <a:rPr lang="en-US" sz="3000" dirty="0" smtClean="0"/>
              <a:t>April 16, 2019</a:t>
            </a:r>
            <a:endParaRPr lang="en-US" sz="3000" dirty="0"/>
          </a:p>
        </p:txBody>
      </p:sp>
    </p:spTree>
    <p:extLst>
      <p:ext uri="{BB962C8B-B14F-4D97-AF65-F5344CB8AC3E}">
        <p14:creationId xmlns:p14="http://schemas.microsoft.com/office/powerpoint/2010/main" val="412461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p:cNvSpPr>
          <p:nvPr/>
        </p:nvSpPr>
        <p:spPr>
          <a:xfrm>
            <a:off x="1888939" y="744043"/>
            <a:ext cx="7239000" cy="533400"/>
          </a:xfrm>
          <a:prstGeom prst="rect">
            <a:avLst/>
          </a:prstGeom>
          <a:noFill/>
        </p:spPr>
        <p:txBody>
          <a:bodyPr vert="horz">
            <a:noAutofit/>
          </a:bodyPr>
          <a:lstStyle>
            <a:lvl1pPr algn="l" rtl="0" eaLnBrk="1" latinLnBrk="0" hangingPunct="1">
              <a:spcBef>
                <a:spcPct val="0"/>
              </a:spcBef>
              <a:buNone/>
              <a:defRPr sz="2800" b="0" cap="none" spc="150" baseline="0">
                <a:solidFill>
                  <a:schemeClr val="bg1"/>
                </a:solidFill>
                <a:latin typeface="+mj-lt"/>
                <a:ea typeface="+mj-ea"/>
                <a:cs typeface="+mj-cs"/>
              </a:defRPr>
            </a:lvl1pPr>
            <a:extLst/>
          </a:lstStyle>
          <a:p>
            <a:r>
              <a:rPr lang="en-US" sz="3200" kern="0" dirty="0"/>
              <a:t>Project </a:t>
            </a:r>
            <a:r>
              <a:rPr lang="en-US" sz="3200" kern="0" dirty="0" smtClean="0"/>
              <a:t>So</a:t>
            </a:r>
            <a:endParaRPr lang="en-US" sz="3200" kern="0" dirty="0"/>
          </a:p>
        </p:txBody>
      </p:sp>
      <p:sp>
        <p:nvSpPr>
          <p:cNvPr id="6" name="Rectangle 5"/>
          <p:cNvSpPr/>
          <p:nvPr/>
        </p:nvSpPr>
        <p:spPr>
          <a:xfrm>
            <a:off x="3428569" y="553543"/>
            <a:ext cx="4724400" cy="584775"/>
          </a:xfrm>
          <a:prstGeom prst="rect">
            <a:avLst/>
          </a:prstGeom>
        </p:spPr>
        <p:txBody>
          <a:bodyPr wrap="square">
            <a:spAutoFit/>
          </a:bodyPr>
          <a:lstStyle/>
          <a:p>
            <a:r>
              <a:rPr lang="en-US" sz="3200" b="1" dirty="0" smtClean="0"/>
              <a:t>Smart Schools Bond Act </a:t>
            </a:r>
          </a:p>
        </p:txBody>
      </p:sp>
      <p:sp>
        <p:nvSpPr>
          <p:cNvPr id="3" name="Rectangle 2"/>
          <p:cNvSpPr/>
          <p:nvPr/>
        </p:nvSpPr>
        <p:spPr>
          <a:xfrm>
            <a:off x="1368829" y="1674912"/>
            <a:ext cx="6096000" cy="2308324"/>
          </a:xfrm>
          <a:prstGeom prst="rect">
            <a:avLst/>
          </a:prstGeom>
        </p:spPr>
        <p:txBody>
          <a:bodyPr>
            <a:spAutoFit/>
          </a:bodyPr>
          <a:lstStyle/>
          <a:p>
            <a:pPr marL="342900" indent="-342900">
              <a:buFont typeface="Arial" panose="020B0604020202020204" pitchFamily="34" charset="0"/>
              <a:buChar char="•"/>
            </a:pPr>
            <a:r>
              <a:rPr lang="en-US" dirty="0"/>
              <a:t>The Smart Schools Bond Act of 2014 was passed in the 2014-15 Enacted Budget and approved by the voters in a statewide referendum held during the 2014 General Election on Tuesday, November 4, 2014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The Smart Schools Bond Act (SSBA) authorized $2 billion to finance improved educational technology and infrastructure throughout the State</a:t>
            </a:r>
            <a:endParaRPr lang="en-US" dirty="0"/>
          </a:p>
        </p:txBody>
      </p:sp>
      <p:pic>
        <p:nvPicPr>
          <p:cNvPr id="1028" name="Picture 4" descr="Image result for technology infrastructur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7939" y="3676304"/>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chnology infrastructur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188" y="181055"/>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47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09208" y="449205"/>
            <a:ext cx="8229600" cy="1143000"/>
          </a:xfrm>
        </p:spPr>
        <p:txBody>
          <a:bodyPr>
            <a:normAutofit/>
          </a:bodyPr>
          <a:lstStyle/>
          <a:p>
            <a:r>
              <a:rPr lang="en-US" sz="3200" b="1" dirty="0" smtClean="0">
                <a:latin typeface="+mn-lt"/>
              </a:rPr>
              <a:t>Malverne UFSD Allocation</a:t>
            </a:r>
            <a:endParaRPr lang="en-US" sz="3200" b="1" dirty="0">
              <a:latin typeface="+mn-lt"/>
            </a:endParaRPr>
          </a:p>
        </p:txBody>
      </p:sp>
      <p:sp>
        <p:nvSpPr>
          <p:cNvPr id="5" name="Content Placeholder 2"/>
          <p:cNvSpPr>
            <a:spLocks noGrp="1"/>
          </p:cNvSpPr>
          <p:nvPr>
            <p:ph idx="1"/>
          </p:nvPr>
        </p:nvSpPr>
        <p:spPr>
          <a:xfrm>
            <a:off x="2019991" y="1369840"/>
            <a:ext cx="9717579" cy="4983163"/>
          </a:xfrm>
        </p:spPr>
        <p:txBody>
          <a:bodyPr>
            <a:normAutofit lnSpcReduction="10000"/>
          </a:bodyPr>
          <a:lstStyle/>
          <a:p>
            <a:r>
              <a:rPr lang="en-US" sz="2600" dirty="0" smtClean="0"/>
              <a:t>Total Allocation </a:t>
            </a:r>
          </a:p>
          <a:p>
            <a:pPr lvl="1"/>
            <a:r>
              <a:rPr lang="en-US" sz="2200" dirty="0" smtClean="0">
                <a:solidFill>
                  <a:srgbClr val="FF6F00"/>
                </a:solidFill>
              </a:rPr>
              <a:t>$982,533</a:t>
            </a:r>
          </a:p>
          <a:p>
            <a:endParaRPr lang="en-US" sz="2600" dirty="0" smtClean="0"/>
          </a:p>
          <a:p>
            <a:r>
              <a:rPr lang="en-US" sz="2600" dirty="0" smtClean="0"/>
              <a:t>The District submitted and received approval on its first plan in June 2018</a:t>
            </a:r>
          </a:p>
          <a:p>
            <a:pPr lvl="1"/>
            <a:r>
              <a:rPr lang="en-US" sz="2200" dirty="0" smtClean="0"/>
              <a:t>Plan 1 – Expended </a:t>
            </a:r>
            <a:r>
              <a:rPr lang="en-US" sz="2200" dirty="0" smtClean="0">
                <a:solidFill>
                  <a:srgbClr val="FF6F00"/>
                </a:solidFill>
              </a:rPr>
              <a:t>$114,167.89</a:t>
            </a:r>
          </a:p>
          <a:p>
            <a:pPr lvl="1"/>
            <a:r>
              <a:rPr lang="en-US" sz="2200" dirty="0" smtClean="0"/>
              <a:t>Funds spent on school connectivity</a:t>
            </a:r>
          </a:p>
          <a:p>
            <a:pPr lvl="1"/>
            <a:endParaRPr lang="en-US" sz="2200" dirty="0">
              <a:solidFill>
                <a:srgbClr val="FF6F00"/>
              </a:solidFill>
            </a:endParaRPr>
          </a:p>
          <a:p>
            <a:r>
              <a:rPr lang="en-US" sz="2600" dirty="0" smtClean="0"/>
              <a:t>Plan 2 submission</a:t>
            </a:r>
          </a:p>
          <a:p>
            <a:pPr lvl="1"/>
            <a:r>
              <a:rPr lang="en-US" sz="2200" dirty="0" smtClean="0">
                <a:solidFill>
                  <a:srgbClr val="FF6F00"/>
                </a:solidFill>
              </a:rPr>
              <a:t>868,363</a:t>
            </a:r>
          </a:p>
          <a:p>
            <a:pPr lvl="1"/>
            <a:endParaRPr lang="en-US" sz="2200" dirty="0" smtClean="0"/>
          </a:p>
          <a:p>
            <a:pPr marL="0" indent="0" algn="ctr">
              <a:buNone/>
            </a:pPr>
            <a:endParaRPr lang="en-US" sz="1500" i="1" dirty="0" smtClean="0">
              <a:effectLst>
                <a:outerShdw blurRad="38100" dist="38100" dir="2700000" algn="tl">
                  <a:srgbClr val="000000">
                    <a:alpha val="43137"/>
                  </a:srgbClr>
                </a:outerShdw>
              </a:effectLst>
            </a:endParaRPr>
          </a:p>
          <a:p>
            <a:pPr marL="0" indent="0" algn="ctr">
              <a:spcBef>
                <a:spcPts val="0"/>
              </a:spcBef>
              <a:buNone/>
            </a:pPr>
            <a:r>
              <a:rPr lang="en-US" sz="1500" i="1" dirty="0">
                <a:effectLst>
                  <a:outerShdw blurRad="38100" dist="38100" dir="2700000" algn="tl">
                    <a:srgbClr val="000000">
                      <a:alpha val="43137"/>
                    </a:srgbClr>
                  </a:outerShdw>
                </a:effectLst>
              </a:rPr>
              <a:t> </a:t>
            </a:r>
            <a:endParaRPr lang="en-US" sz="1500" dirty="0" smtClean="0">
              <a:solidFill>
                <a:srgbClr val="FFC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1568" y="133004"/>
            <a:ext cx="3226621" cy="2152995"/>
          </a:xfrm>
          <a:prstGeom prst="rect">
            <a:avLst/>
          </a:prstGeom>
        </p:spPr>
      </p:pic>
    </p:spTree>
    <p:extLst>
      <p:ext uri="{BB962C8B-B14F-4D97-AF65-F5344CB8AC3E}">
        <p14:creationId xmlns:p14="http://schemas.microsoft.com/office/powerpoint/2010/main" val="227313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434" y="326565"/>
            <a:ext cx="8337080" cy="584775"/>
          </a:xfrm>
          <a:prstGeom prst="rect">
            <a:avLst/>
          </a:prstGeom>
        </p:spPr>
        <p:txBody>
          <a:bodyPr wrap="square">
            <a:spAutoFit/>
          </a:bodyPr>
          <a:lstStyle/>
          <a:p>
            <a:pPr algn="ctr"/>
            <a:r>
              <a:rPr lang="en-US" sz="3200" b="1" dirty="0"/>
              <a:t>Allowable Smart School Bond Expenditures</a:t>
            </a:r>
          </a:p>
        </p:txBody>
      </p:sp>
      <p:sp>
        <p:nvSpPr>
          <p:cNvPr id="5" name="Rectangle 4"/>
          <p:cNvSpPr/>
          <p:nvPr/>
        </p:nvSpPr>
        <p:spPr>
          <a:xfrm>
            <a:off x="1895302" y="1099168"/>
            <a:ext cx="8063345" cy="3693319"/>
          </a:xfrm>
          <a:prstGeom prst="rect">
            <a:avLst/>
          </a:prstGeom>
        </p:spPr>
        <p:txBody>
          <a:bodyPr wrap="square">
            <a:spAutoFit/>
          </a:bodyPr>
          <a:lstStyle/>
          <a:p>
            <a:pPr lvl="1"/>
            <a:endParaRPr lang="en-US" dirty="0" smtClean="0">
              <a:effectLst>
                <a:outerShdw blurRad="38100" dist="38100" dir="2700000" algn="tl">
                  <a:srgbClr val="000000">
                    <a:alpha val="43137"/>
                  </a:srgbClr>
                </a:outerShdw>
              </a:effectLst>
            </a:endParaRPr>
          </a:p>
          <a:p>
            <a:pPr marL="742950" lvl="1" indent="-285750">
              <a:buFont typeface="Arial" panose="020B0604020202020204" pitchFamily="34" charset="0"/>
              <a:buChar char="•"/>
            </a:pPr>
            <a:r>
              <a:rPr lang="en-US" dirty="0" smtClean="0"/>
              <a:t>Install </a:t>
            </a:r>
            <a:r>
              <a:rPr lang="en-US" dirty="0"/>
              <a:t>high-speed broadband or wireless internet </a:t>
            </a:r>
            <a:r>
              <a:rPr lang="en-US" dirty="0" smtClean="0"/>
              <a:t>connectivity</a:t>
            </a:r>
            <a:r>
              <a:rPr lang="en-US" dirty="0"/>
              <a:t/>
            </a:r>
            <a:br>
              <a:rPr lang="en-US" dirty="0"/>
            </a:br>
            <a:endParaRPr lang="en-US" dirty="0"/>
          </a:p>
          <a:p>
            <a:pPr marL="742950" lvl="1" indent="-285750">
              <a:buFont typeface="Arial" panose="020B0604020202020204" pitchFamily="34" charset="0"/>
              <a:buChar char="•"/>
            </a:pPr>
            <a:r>
              <a:rPr lang="en-US" dirty="0"/>
              <a:t>Acquire learning technology equipment or </a:t>
            </a:r>
            <a:r>
              <a:rPr lang="en-US" dirty="0" smtClean="0"/>
              <a:t>facilities (devices)</a:t>
            </a:r>
            <a:r>
              <a:rPr lang="en-US" dirty="0"/>
              <a:t/>
            </a:r>
            <a:br>
              <a:rPr lang="en-US" dirty="0"/>
            </a:br>
            <a:endParaRPr lang="en-US" dirty="0"/>
          </a:p>
          <a:p>
            <a:pPr marL="742950" lvl="1" indent="-285750">
              <a:buFont typeface="Arial" panose="020B0604020202020204" pitchFamily="34" charset="0"/>
              <a:buChar char="•"/>
            </a:pPr>
            <a:r>
              <a:rPr lang="en-US" dirty="0"/>
              <a:t>Construct, enhance, </a:t>
            </a:r>
            <a:r>
              <a:rPr lang="en-US" dirty="0" smtClean="0"/>
              <a:t>or </a:t>
            </a:r>
            <a:r>
              <a:rPr lang="en-US" dirty="0"/>
              <a:t>modernize educational facilities to accommodate prekindergarten </a:t>
            </a:r>
            <a:r>
              <a:rPr lang="en-US" dirty="0" smtClean="0"/>
              <a:t>programs and to provide instructional space to replace classroom trailers</a:t>
            </a:r>
            <a:r>
              <a:rPr lang="en-US" dirty="0"/>
              <a:t/>
            </a:r>
            <a:br>
              <a:rPr lang="en-US" dirty="0"/>
            </a:br>
            <a:endParaRPr lang="en-US" dirty="0"/>
          </a:p>
          <a:p>
            <a:pPr marL="742950" lvl="1" indent="-285750">
              <a:buFont typeface="Arial" panose="020B0604020202020204" pitchFamily="34" charset="0"/>
              <a:buChar char="•"/>
            </a:pPr>
            <a:r>
              <a:rPr lang="en-US" b="1" dirty="0">
                <a:solidFill>
                  <a:srgbClr val="FF6F00"/>
                </a:solidFill>
              </a:rPr>
              <a:t>Install high-tech security features in school buildings and on school </a:t>
            </a:r>
            <a:r>
              <a:rPr lang="en-US" b="1" dirty="0" smtClean="0">
                <a:solidFill>
                  <a:srgbClr val="FF6F00"/>
                </a:solidFill>
              </a:rPr>
              <a:t>campuses </a:t>
            </a:r>
          </a:p>
          <a:p>
            <a:pPr marL="1200150" lvl="2" indent="-285750">
              <a:buFont typeface="Arial" panose="020B0604020202020204" pitchFamily="34" charset="0"/>
              <a:buChar char="•"/>
            </a:pPr>
            <a:r>
              <a:rPr lang="en-US" sz="1600" dirty="0" smtClean="0"/>
              <a:t>Including </a:t>
            </a:r>
            <a:r>
              <a:rPr lang="en-US" sz="1600" dirty="0"/>
              <a:t>but not limited to video surveillance, emergency notification systems, and physical access controls </a:t>
            </a:r>
          </a:p>
        </p:txBody>
      </p:sp>
    </p:spTree>
    <p:extLst>
      <p:ext uri="{BB962C8B-B14F-4D97-AF65-F5344CB8AC3E}">
        <p14:creationId xmlns:p14="http://schemas.microsoft.com/office/powerpoint/2010/main" val="116129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2970" y="1466911"/>
            <a:ext cx="9795163" cy="769441"/>
          </a:xfrm>
          <a:prstGeom prst="rect">
            <a:avLst/>
          </a:prstGeom>
        </p:spPr>
        <p:txBody>
          <a:bodyPr wrap="square">
            <a:spAutoFit/>
          </a:bodyPr>
          <a:lstStyle/>
          <a:p>
            <a:pPr>
              <a:spcAft>
                <a:spcPts val="1200"/>
              </a:spcAft>
            </a:pPr>
            <a:r>
              <a:rPr lang="en-US" sz="2200" dirty="0">
                <a:solidFill>
                  <a:srgbClr val="60809B"/>
                </a:solidFill>
              </a:rPr>
              <a:t/>
            </a:r>
            <a:br>
              <a:rPr lang="en-US" sz="2200" dirty="0">
                <a:solidFill>
                  <a:srgbClr val="60809B"/>
                </a:solidFill>
              </a:rPr>
            </a:br>
            <a:endParaRPr lang="en-US" sz="2200" dirty="0">
              <a:solidFill>
                <a:srgbClr val="60809B"/>
              </a:solidFill>
              <a:cs typeface="Arial" pitchFamily="34" charset="0"/>
            </a:endParaRPr>
          </a:p>
        </p:txBody>
      </p:sp>
      <p:sp>
        <p:nvSpPr>
          <p:cNvPr id="4" name="Rectangle 3"/>
          <p:cNvSpPr/>
          <p:nvPr/>
        </p:nvSpPr>
        <p:spPr>
          <a:xfrm>
            <a:off x="2473033" y="523477"/>
            <a:ext cx="7348451" cy="1077218"/>
          </a:xfrm>
          <a:prstGeom prst="rect">
            <a:avLst/>
          </a:prstGeom>
        </p:spPr>
        <p:txBody>
          <a:bodyPr wrap="square">
            <a:spAutoFit/>
          </a:bodyPr>
          <a:lstStyle/>
          <a:p>
            <a:pPr algn="ctr"/>
            <a:r>
              <a:rPr lang="en-US" sz="3200" b="1" dirty="0"/>
              <a:t>Smart Schools Bond Act and Smart Schools Investment Plan Overview</a:t>
            </a:r>
          </a:p>
        </p:txBody>
      </p:sp>
      <p:sp>
        <p:nvSpPr>
          <p:cNvPr id="5" name="Rectangle 4"/>
          <p:cNvSpPr/>
          <p:nvPr/>
        </p:nvSpPr>
        <p:spPr>
          <a:xfrm>
            <a:off x="2518754" y="2236352"/>
            <a:ext cx="7257011" cy="2092881"/>
          </a:xfrm>
          <a:prstGeom prst="rect">
            <a:avLst/>
          </a:prstGeom>
        </p:spPr>
        <p:txBody>
          <a:bodyPr wrap="square">
            <a:spAutoFit/>
          </a:bodyPr>
          <a:lstStyle/>
          <a:p>
            <a:pPr algn="ctr"/>
            <a:r>
              <a:rPr lang="en-US" sz="2000" u="sng" dirty="0"/>
              <a:t>Installation of High Tech Security </a:t>
            </a:r>
            <a:r>
              <a:rPr lang="en-US" sz="2000" u="sng" dirty="0" smtClean="0"/>
              <a:t>Features</a:t>
            </a:r>
          </a:p>
          <a:p>
            <a:pPr algn="ctr"/>
            <a:endParaRPr lang="en-US" sz="2000" dirty="0"/>
          </a:p>
          <a:p>
            <a:pPr marL="457200" indent="-457200">
              <a:buFont typeface="+mj-lt"/>
              <a:buAutoNum type="arabicPeriod"/>
            </a:pPr>
            <a:r>
              <a:rPr lang="en-US" dirty="0"/>
              <a:t>Utilize funds to secure all exterior doors</a:t>
            </a:r>
          </a:p>
          <a:p>
            <a:pPr marL="457200" indent="-457200">
              <a:buFont typeface="+mj-lt"/>
              <a:buAutoNum type="arabicPeriod"/>
            </a:pPr>
            <a:endParaRPr lang="en-US" dirty="0"/>
          </a:p>
          <a:p>
            <a:pPr marL="457200" indent="-457200">
              <a:buFont typeface="+mj-lt"/>
              <a:buAutoNum type="arabicPeriod"/>
            </a:pPr>
            <a:r>
              <a:rPr lang="en-US" dirty="0"/>
              <a:t>Utilize funds </a:t>
            </a:r>
            <a:r>
              <a:rPr lang="en-US" dirty="0" smtClean="0"/>
              <a:t>to continue installation of </a:t>
            </a:r>
            <a:r>
              <a:rPr lang="en-US" dirty="0"/>
              <a:t>high definition video surveillance </a:t>
            </a:r>
            <a:r>
              <a:rPr lang="en-US" dirty="0" smtClean="0"/>
              <a:t>equipment and software</a:t>
            </a:r>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559" y="3900525"/>
            <a:ext cx="2787901" cy="1705969"/>
          </a:xfrm>
          <a:prstGeom prst="rect">
            <a:avLst/>
          </a:prstGeom>
        </p:spPr>
      </p:pic>
    </p:spTree>
    <p:extLst>
      <p:ext uri="{BB962C8B-B14F-4D97-AF65-F5344CB8AC3E}">
        <p14:creationId xmlns:p14="http://schemas.microsoft.com/office/powerpoint/2010/main" val="3368923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9251" y="376443"/>
            <a:ext cx="7910283" cy="584775"/>
          </a:xfrm>
          <a:prstGeom prst="rect">
            <a:avLst/>
          </a:prstGeom>
        </p:spPr>
        <p:txBody>
          <a:bodyPr wrap="square">
            <a:spAutoFit/>
          </a:bodyPr>
          <a:lstStyle/>
          <a:p>
            <a:pPr algn="ctr"/>
            <a:r>
              <a:rPr lang="en-US" sz="3200" b="1" dirty="0"/>
              <a:t>Utilize funds to secure all exterior doors</a:t>
            </a:r>
          </a:p>
        </p:txBody>
      </p:sp>
      <p:sp>
        <p:nvSpPr>
          <p:cNvPr id="7" name="Rectangle 6"/>
          <p:cNvSpPr/>
          <p:nvPr/>
        </p:nvSpPr>
        <p:spPr>
          <a:xfrm>
            <a:off x="1978429" y="1259175"/>
            <a:ext cx="8911244" cy="3785652"/>
          </a:xfrm>
          <a:prstGeom prst="rect">
            <a:avLst/>
          </a:prstGeom>
        </p:spPr>
        <p:txBody>
          <a:bodyPr wrap="square">
            <a:spAutoFit/>
          </a:bodyPr>
          <a:lstStyle/>
          <a:p>
            <a:r>
              <a:rPr lang="en-US" sz="2000" dirty="0"/>
              <a:t>Rationale:</a:t>
            </a:r>
          </a:p>
          <a:p>
            <a:r>
              <a:rPr lang="en-US" dirty="0"/>
              <a:t>The current system to enter and exit buildings </a:t>
            </a:r>
            <a:r>
              <a:rPr lang="en-US" dirty="0" smtClean="0"/>
              <a:t>needs to be expanded. </a:t>
            </a:r>
            <a:r>
              <a:rPr lang="en-US" dirty="0"/>
              <a:t>The District must keep all exterior doors locked at all times but allow employees of the District to gain easy access by utilizing an identification card reader</a:t>
            </a:r>
            <a:r>
              <a:rPr lang="en-US" dirty="0" smtClean="0"/>
              <a:t>. There is also no way to physically activate a lockdown.</a:t>
            </a:r>
            <a:endParaRPr lang="en-US" dirty="0"/>
          </a:p>
          <a:p>
            <a:endParaRPr lang="en-US" dirty="0"/>
          </a:p>
          <a:p>
            <a:r>
              <a:rPr lang="en-US" sz="2000" dirty="0"/>
              <a:t>Proposed: </a:t>
            </a:r>
          </a:p>
          <a:p>
            <a:r>
              <a:rPr lang="en-US" dirty="0"/>
              <a:t>The District is proposing </a:t>
            </a:r>
            <a:r>
              <a:rPr lang="en-US" dirty="0" smtClean="0"/>
              <a:t>to expand implementation of identification </a:t>
            </a:r>
            <a:r>
              <a:rPr lang="en-US" dirty="0"/>
              <a:t>card reader </a:t>
            </a:r>
            <a:r>
              <a:rPr lang="en-US" dirty="0" smtClean="0"/>
              <a:t>system. The new system will </a:t>
            </a:r>
            <a:r>
              <a:rPr lang="en-US" dirty="0"/>
              <a:t>be installed at all </a:t>
            </a:r>
            <a:r>
              <a:rPr lang="en-US" dirty="0" smtClean="0"/>
              <a:t>exterior and select interior doors throughout the District. In addition panic buttons will be strategically installed throughout the District. </a:t>
            </a:r>
            <a:endParaRPr lang="en-US" dirty="0"/>
          </a:p>
          <a:p>
            <a:endParaRPr lang="en-US" dirty="0"/>
          </a:p>
          <a:p>
            <a:r>
              <a:rPr lang="en-US" sz="2000" dirty="0"/>
              <a:t>Cost:</a:t>
            </a:r>
          </a:p>
          <a:p>
            <a:r>
              <a:rPr lang="en-US" dirty="0"/>
              <a:t>The expected total costs of this recommendation is </a:t>
            </a:r>
            <a:r>
              <a:rPr lang="en-US" b="1" dirty="0" smtClean="0"/>
              <a:t>$150,744.55</a:t>
            </a:r>
            <a:r>
              <a:rPr lang="en-US" dirty="0" smtClean="0"/>
              <a:t> </a:t>
            </a:r>
            <a:r>
              <a:rPr lang="en-US" dirty="0"/>
              <a:t>to be funded via the SMART Schools Bond.</a:t>
            </a:r>
          </a:p>
        </p:txBody>
      </p:sp>
    </p:spTree>
    <p:extLst>
      <p:ext uri="{BB962C8B-B14F-4D97-AF65-F5344CB8AC3E}">
        <p14:creationId xmlns:p14="http://schemas.microsoft.com/office/powerpoint/2010/main" val="572287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2589" y="59049"/>
            <a:ext cx="9809017" cy="1077218"/>
          </a:xfrm>
          <a:prstGeom prst="rect">
            <a:avLst/>
          </a:prstGeom>
        </p:spPr>
        <p:txBody>
          <a:bodyPr wrap="square">
            <a:spAutoFit/>
          </a:bodyPr>
          <a:lstStyle/>
          <a:p>
            <a:pPr algn="ctr"/>
            <a:r>
              <a:rPr lang="en-US" sz="3200" b="1" dirty="0"/>
              <a:t>Utilize funds </a:t>
            </a:r>
            <a:r>
              <a:rPr lang="en-US" sz="3200" b="1" dirty="0" smtClean="0"/>
              <a:t>to continue installation of </a:t>
            </a:r>
            <a:r>
              <a:rPr lang="en-US" sz="3200" b="1" dirty="0"/>
              <a:t>high definition video surveillance </a:t>
            </a:r>
            <a:r>
              <a:rPr lang="en-US" sz="3200" b="1" dirty="0" smtClean="0"/>
              <a:t>equipment and software</a:t>
            </a:r>
            <a:endParaRPr lang="en-US" sz="3200" b="1" dirty="0"/>
          </a:p>
        </p:txBody>
      </p:sp>
      <p:sp>
        <p:nvSpPr>
          <p:cNvPr id="7" name="Rectangle 6"/>
          <p:cNvSpPr/>
          <p:nvPr/>
        </p:nvSpPr>
        <p:spPr>
          <a:xfrm>
            <a:off x="1753983" y="1300651"/>
            <a:ext cx="8911244" cy="3231654"/>
          </a:xfrm>
          <a:prstGeom prst="rect">
            <a:avLst/>
          </a:prstGeom>
        </p:spPr>
        <p:txBody>
          <a:bodyPr wrap="square">
            <a:spAutoFit/>
          </a:bodyPr>
          <a:lstStyle/>
          <a:p>
            <a:r>
              <a:rPr lang="en-US" sz="2000" dirty="0"/>
              <a:t>Rationale:</a:t>
            </a:r>
          </a:p>
          <a:p>
            <a:r>
              <a:rPr lang="en-US" dirty="0" smtClean="0"/>
              <a:t>Many older video cameras </a:t>
            </a:r>
            <a:r>
              <a:rPr lang="en-US" dirty="0"/>
              <a:t>do not provide enough clarity and/or coverage in the District. </a:t>
            </a:r>
            <a:r>
              <a:rPr lang="en-US" dirty="0" smtClean="0"/>
              <a:t>In addition, older software does not allow viewing of multiple cameras at the same time.</a:t>
            </a:r>
          </a:p>
          <a:p>
            <a:endParaRPr lang="en-US" dirty="0"/>
          </a:p>
          <a:p>
            <a:r>
              <a:rPr lang="en-US" sz="2000" dirty="0"/>
              <a:t>Proposed:</a:t>
            </a:r>
          </a:p>
          <a:p>
            <a:r>
              <a:rPr lang="en-US" dirty="0"/>
              <a:t>The District is proposing to purchase </a:t>
            </a:r>
            <a:r>
              <a:rPr lang="en-US" dirty="0" smtClean="0"/>
              <a:t>and install approximately 286 new hi-definition megapixel cameras </a:t>
            </a:r>
            <a:r>
              <a:rPr lang="en-US" dirty="0"/>
              <a:t>and </a:t>
            </a:r>
            <a:r>
              <a:rPr lang="en-US" dirty="0" smtClean="0"/>
              <a:t>update video surveillance software.</a:t>
            </a:r>
            <a:endParaRPr lang="en-US" dirty="0"/>
          </a:p>
          <a:p>
            <a:endParaRPr lang="en-US" dirty="0"/>
          </a:p>
          <a:p>
            <a:r>
              <a:rPr lang="en-US" sz="2000" dirty="0"/>
              <a:t>Cost:</a:t>
            </a:r>
          </a:p>
          <a:p>
            <a:r>
              <a:rPr lang="en-US" dirty="0"/>
              <a:t>The expected total costs of this recommendation is </a:t>
            </a:r>
            <a:r>
              <a:rPr lang="en-US" b="1" dirty="0" smtClean="0"/>
              <a:t>$717,618.45</a:t>
            </a:r>
            <a:r>
              <a:rPr lang="en-US" dirty="0" smtClean="0"/>
              <a:t> </a:t>
            </a:r>
            <a:r>
              <a:rPr lang="en-US" dirty="0"/>
              <a:t>to be funded via the SMART Schools Bond.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6510" y="4307356"/>
            <a:ext cx="2408006" cy="1370410"/>
          </a:xfrm>
          <a:prstGeom prst="rect">
            <a:avLst/>
          </a:prstGeom>
        </p:spPr>
      </p:pic>
    </p:spTree>
    <p:extLst>
      <p:ext uri="{BB962C8B-B14F-4D97-AF65-F5344CB8AC3E}">
        <p14:creationId xmlns:p14="http://schemas.microsoft.com/office/powerpoint/2010/main" val="1481057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601" y="-58189"/>
            <a:ext cx="10232288" cy="584775"/>
          </a:xfrm>
          <a:prstGeom prst="rect">
            <a:avLst/>
          </a:prstGeom>
        </p:spPr>
        <p:txBody>
          <a:bodyPr wrap="none">
            <a:spAutoFit/>
          </a:bodyPr>
          <a:lstStyle/>
          <a:p>
            <a:pPr algn="ctr"/>
            <a:r>
              <a:rPr lang="en-US" sz="3200" b="1" dirty="0"/>
              <a:t>The Smart Schools Investment Plan (SSIP) Approval Process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995075963"/>
              </p:ext>
            </p:extLst>
          </p:nvPr>
        </p:nvGraphicFramePr>
        <p:xfrm>
          <a:off x="1958339" y="640080"/>
          <a:ext cx="8192193" cy="5156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368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3768" y="318254"/>
            <a:ext cx="1837112" cy="584775"/>
          </a:xfrm>
          <a:prstGeom prst="rect">
            <a:avLst/>
          </a:prstGeom>
        </p:spPr>
        <p:txBody>
          <a:bodyPr wrap="square">
            <a:spAutoFit/>
          </a:bodyPr>
          <a:lstStyle/>
          <a:p>
            <a:r>
              <a:rPr lang="en-US" sz="3200" b="1" dirty="0"/>
              <a:t>Timeline</a:t>
            </a:r>
          </a:p>
        </p:txBody>
      </p:sp>
      <p:sp>
        <p:nvSpPr>
          <p:cNvPr id="3" name="Rectangle 2"/>
          <p:cNvSpPr/>
          <p:nvPr/>
        </p:nvSpPr>
        <p:spPr>
          <a:xfrm>
            <a:off x="1886988" y="1762542"/>
            <a:ext cx="9301942" cy="2308324"/>
          </a:xfrm>
          <a:prstGeom prst="rect">
            <a:avLst/>
          </a:prstGeom>
        </p:spPr>
        <p:txBody>
          <a:bodyPr wrap="square">
            <a:spAutoFit/>
          </a:bodyPr>
          <a:lstStyle/>
          <a:p>
            <a:pPr marL="285750" indent="-285750">
              <a:buFont typeface="Arial" panose="020B0604020202020204" pitchFamily="34" charset="0"/>
              <a:buChar char="•"/>
            </a:pPr>
            <a:r>
              <a:rPr lang="en-US" dirty="0"/>
              <a:t>The District </a:t>
            </a:r>
            <a:r>
              <a:rPr lang="en-US" dirty="0" smtClean="0"/>
              <a:t>continues to make submissions </a:t>
            </a:r>
            <a:r>
              <a:rPr lang="en-US" dirty="0"/>
              <a:t>to the State Education Department SSBA Program for our SSBA Allocation and Projects. Once the Investment Plan is approved by the State, the District will begin necessary preparations to begin the installation of high tech security </a:t>
            </a:r>
            <a:r>
              <a:rPr lang="en-US" dirty="0" smtClean="0"/>
              <a:t>features. </a:t>
            </a:r>
            <a:r>
              <a:rPr lang="en-US" dirty="0"/>
              <a:t>Actual dates are to be determined as this project requires pre-approval by the New York State Education Department prior to the start of work. </a:t>
            </a:r>
            <a:endParaRPr lang="en-US" dirty="0" smtClean="0"/>
          </a:p>
          <a:p>
            <a:endParaRPr lang="en-US" dirty="0"/>
          </a:p>
          <a:p>
            <a:endParaRPr lang="en-US" dirty="0"/>
          </a:p>
          <a:p>
            <a:pPr marL="285750" indent="-285750">
              <a:buFont typeface="Arial" panose="020B0604020202020204" pitchFamily="34" charset="0"/>
              <a:buChar char="•"/>
            </a:pPr>
            <a:r>
              <a:rPr lang="en-US" dirty="0"/>
              <a:t>After the approval of the plan the District will begin to make purchases. </a:t>
            </a:r>
          </a:p>
        </p:txBody>
      </p:sp>
    </p:spTree>
    <p:extLst>
      <p:ext uri="{BB962C8B-B14F-4D97-AF65-F5344CB8AC3E}">
        <p14:creationId xmlns:p14="http://schemas.microsoft.com/office/powerpoint/2010/main" val="260550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8702</TotalTime>
  <Words>507</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Malverne UFSD Allocation</vt:lpstr>
      <vt:lpstr>PowerPoint Presentation</vt:lpstr>
      <vt:lpstr>PowerPoint Presentation</vt:lpstr>
      <vt:lpstr>PowerPoint Presentation</vt:lpstr>
      <vt:lpstr>PowerPoint Presentation</vt:lpstr>
      <vt:lpstr>PowerPoint Presentation</vt:lpstr>
      <vt:lpstr>PowerPoint Presentation</vt:lpstr>
    </vt:vector>
  </TitlesOfParts>
  <Company>Island Trees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Gilhuley Steven</dc:creator>
  <cp:lastModifiedBy>Balzan, Daniel</cp:lastModifiedBy>
  <cp:revision>249</cp:revision>
  <cp:lastPrinted>2019-02-06T14:28:52Z</cp:lastPrinted>
  <dcterms:created xsi:type="dcterms:W3CDTF">2016-06-29T12:08:22Z</dcterms:created>
  <dcterms:modified xsi:type="dcterms:W3CDTF">2019-03-21T19:05:09Z</dcterms:modified>
</cp:coreProperties>
</file>