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6858000" cx="9144000"/>
  <p:notesSz cx="70104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1" roundtripDataSignature="AMtx7mj73hCMN9guDEsjZ5UfzOd8nKeSP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6E92BF8-66E0-4AEA-A9DE-5FA676BFB977}">
  <a:tblStyle styleId="{56E92BF8-66E0-4AEA-A9DE-5FA676BFB97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customschemas.google.com/relationships/presentationmetadata" Target="meta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1"/>
            <a:ext cx="3039228" cy="46498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50" spcFirstLastPara="1" rIns="93150" wrap="square" tIns="46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69572" y="1"/>
            <a:ext cx="3039228" cy="46498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50" spcFirstLastPara="1" rIns="93150" wrap="square" tIns="4657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361" y="4416510"/>
            <a:ext cx="5607679" cy="418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50" spcFirstLastPara="1" rIns="93150" wrap="square" tIns="46575">
            <a:norm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823"/>
            <a:ext cx="3039228" cy="46498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50" spcFirstLastPara="1" rIns="93150" wrap="square" tIns="46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69572" y="8829823"/>
            <a:ext cx="3039228" cy="46498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50" spcFirstLastPara="1" rIns="93150" wrap="square" tIns="46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701361" y="4416510"/>
            <a:ext cx="5607679" cy="418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50" spcFirstLastPara="1" rIns="93150" wrap="square" tIns="465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969572" y="8829823"/>
            <a:ext cx="3039228" cy="46498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50" spcFirstLastPara="1" rIns="93150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274a6571fbb_0_0:notes"/>
          <p:cNvSpPr txBox="1"/>
          <p:nvPr>
            <p:ph idx="1" type="body"/>
          </p:nvPr>
        </p:nvSpPr>
        <p:spPr>
          <a:xfrm>
            <a:off x="701361" y="4416510"/>
            <a:ext cx="5607600" cy="4183200"/>
          </a:xfrm>
          <a:prstGeom prst="rect">
            <a:avLst/>
          </a:prstGeom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g274a6571fbb_0_0:notes"/>
          <p:cNvSpPr/>
          <p:nvPr>
            <p:ph idx="2" type="sldImg"/>
          </p:nvPr>
        </p:nvSpPr>
        <p:spPr>
          <a:xfrm>
            <a:off x="1181100" y="696913"/>
            <a:ext cx="4648200" cy="348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3:notes"/>
          <p:cNvSpPr txBox="1"/>
          <p:nvPr>
            <p:ph idx="1" type="body"/>
          </p:nvPr>
        </p:nvSpPr>
        <p:spPr>
          <a:xfrm>
            <a:off x="701361" y="4416510"/>
            <a:ext cx="5607679" cy="4183220"/>
          </a:xfrm>
          <a:prstGeom prst="rect">
            <a:avLst/>
          </a:prstGeom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3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5:notes"/>
          <p:cNvSpPr txBox="1"/>
          <p:nvPr>
            <p:ph idx="1" type="body"/>
          </p:nvPr>
        </p:nvSpPr>
        <p:spPr>
          <a:xfrm>
            <a:off x="701361" y="4416510"/>
            <a:ext cx="5607679" cy="4183220"/>
          </a:xfrm>
          <a:prstGeom prst="rect">
            <a:avLst/>
          </a:prstGeom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5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7:notes"/>
          <p:cNvSpPr txBox="1"/>
          <p:nvPr>
            <p:ph idx="1" type="body"/>
          </p:nvPr>
        </p:nvSpPr>
        <p:spPr>
          <a:xfrm>
            <a:off x="701361" y="4416510"/>
            <a:ext cx="5607679" cy="4183220"/>
          </a:xfrm>
          <a:prstGeom prst="rect">
            <a:avLst/>
          </a:prstGeom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7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8:notes"/>
          <p:cNvSpPr txBox="1"/>
          <p:nvPr>
            <p:ph idx="1" type="body"/>
          </p:nvPr>
        </p:nvSpPr>
        <p:spPr>
          <a:xfrm>
            <a:off x="701361" y="4416510"/>
            <a:ext cx="5607679" cy="4183220"/>
          </a:xfrm>
          <a:prstGeom prst="rect">
            <a:avLst/>
          </a:prstGeom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8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701361" y="4416510"/>
            <a:ext cx="5607679" cy="4183220"/>
          </a:xfrm>
          <a:prstGeom prst="rect">
            <a:avLst/>
          </a:prstGeom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701361" y="4416510"/>
            <a:ext cx="5607679" cy="4183220"/>
          </a:xfrm>
          <a:prstGeom prst="rect">
            <a:avLst/>
          </a:prstGeom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701361" y="4416510"/>
            <a:ext cx="5607679" cy="4183220"/>
          </a:xfrm>
          <a:prstGeom prst="rect">
            <a:avLst/>
          </a:prstGeom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/>
          <p:nvPr>
            <p:ph idx="1" type="body"/>
          </p:nvPr>
        </p:nvSpPr>
        <p:spPr>
          <a:xfrm>
            <a:off x="701361" y="4416510"/>
            <a:ext cx="5607679" cy="4183220"/>
          </a:xfrm>
          <a:prstGeom prst="rect">
            <a:avLst/>
          </a:prstGeom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5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:notes"/>
          <p:cNvSpPr txBox="1"/>
          <p:nvPr>
            <p:ph idx="1" type="body"/>
          </p:nvPr>
        </p:nvSpPr>
        <p:spPr>
          <a:xfrm>
            <a:off x="701361" y="4416510"/>
            <a:ext cx="5607679" cy="4183220"/>
          </a:xfrm>
          <a:prstGeom prst="rect">
            <a:avLst/>
          </a:prstGeom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6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:notes"/>
          <p:cNvSpPr txBox="1"/>
          <p:nvPr>
            <p:ph idx="1" type="body"/>
          </p:nvPr>
        </p:nvSpPr>
        <p:spPr>
          <a:xfrm>
            <a:off x="701361" y="4416510"/>
            <a:ext cx="5607679" cy="4183220"/>
          </a:xfrm>
          <a:prstGeom prst="rect">
            <a:avLst/>
          </a:prstGeom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9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:notes"/>
          <p:cNvSpPr txBox="1"/>
          <p:nvPr>
            <p:ph idx="1" type="body"/>
          </p:nvPr>
        </p:nvSpPr>
        <p:spPr>
          <a:xfrm>
            <a:off x="701361" y="4416510"/>
            <a:ext cx="5607679" cy="4183220"/>
          </a:xfrm>
          <a:prstGeom prst="rect">
            <a:avLst/>
          </a:prstGeom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0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:notes"/>
          <p:cNvSpPr txBox="1"/>
          <p:nvPr>
            <p:ph idx="1" type="body"/>
          </p:nvPr>
        </p:nvSpPr>
        <p:spPr>
          <a:xfrm>
            <a:off x="701361" y="4416510"/>
            <a:ext cx="5607679" cy="4183220"/>
          </a:xfrm>
          <a:prstGeom prst="rect">
            <a:avLst/>
          </a:prstGeom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1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9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0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0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8" name="Google Shape;28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2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2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2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2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25076" l="0" r="0" t="25071"/>
          <a:stretch/>
        </p:blipFill>
        <p:spPr>
          <a:xfrm>
            <a:off x="0" y="0"/>
            <a:ext cx="9144000" cy="607807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/>
          <p:nvPr/>
        </p:nvSpPr>
        <p:spPr>
          <a:xfrm>
            <a:off x="0" y="44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0" y="44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0" y="6019800"/>
            <a:ext cx="9144000" cy="916923"/>
          </a:xfrm>
          <a:prstGeom prst="rect">
            <a:avLst/>
          </a:prstGeom>
          <a:solidFill>
            <a:srgbClr val="CF13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GROSSE ILE TOWNSHIP SCHOOLS</a:t>
            </a:r>
            <a:endParaRPr/>
          </a:p>
        </p:txBody>
      </p:sp>
      <p:grpSp>
        <p:nvGrpSpPr>
          <p:cNvPr id="93" name="Google Shape;93;p1"/>
          <p:cNvGrpSpPr/>
          <p:nvPr/>
        </p:nvGrpSpPr>
        <p:grpSpPr>
          <a:xfrm>
            <a:off x="5918200" y="3142130"/>
            <a:ext cx="3200400" cy="2877670"/>
            <a:chOff x="5482209" y="2288264"/>
            <a:chExt cx="3591935" cy="3530600"/>
          </a:xfrm>
        </p:grpSpPr>
        <p:sp>
          <p:nvSpPr>
            <p:cNvPr id="94" name="Google Shape;94;p1"/>
            <p:cNvSpPr/>
            <p:nvPr/>
          </p:nvSpPr>
          <p:spPr>
            <a:xfrm>
              <a:off x="5482209" y="2288264"/>
              <a:ext cx="3591935" cy="3530600"/>
            </a:xfrm>
            <a:prstGeom prst="ellipse">
              <a:avLst/>
            </a:prstGeom>
            <a:solidFill>
              <a:srgbClr val="7C868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33CC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"/>
            <p:cNvSpPr/>
            <p:nvPr/>
          </p:nvSpPr>
          <p:spPr>
            <a:xfrm>
              <a:off x="5738776" y="3450676"/>
              <a:ext cx="3106726" cy="1227638"/>
            </a:xfrm>
            <a:prstGeom prst="rect">
              <a:avLst/>
            </a:prstGeom>
            <a:solidFill>
              <a:srgbClr val="7C868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342900" lvl="0" marL="342900" marR="0" rtl="0" algn="ctr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5400"/>
                <a:buFont typeface="Arial"/>
                <a:buNone/>
              </a:pPr>
              <a:r>
                <a:rPr b="1" i="0" lang="en-US" sz="54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THANK</a:t>
              </a:r>
              <a:endParaRPr/>
            </a:p>
            <a:p>
              <a:pPr indent="-342900" lvl="0" marL="342900" marR="0" rtl="0" algn="ctr">
                <a:lnSpc>
                  <a:spcPct val="70000"/>
                </a:lnSpc>
                <a:spcBef>
                  <a:spcPts val="1200"/>
                </a:spcBef>
                <a:spcAft>
                  <a:spcPts val="0"/>
                </a:spcAft>
                <a:buClr>
                  <a:schemeClr val="lt1"/>
                </a:buClr>
                <a:buSzPts val="6000"/>
                <a:buFont typeface="Arial"/>
                <a:buNone/>
              </a:pPr>
              <a:r>
                <a:rPr b="1" i="0" lang="en-US" sz="60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YOU!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2600">
        <p14:flip dir="l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74a6571fbb_0_0"/>
          <p:cNvSpPr/>
          <p:nvPr/>
        </p:nvSpPr>
        <p:spPr>
          <a:xfrm>
            <a:off x="0" y="44450"/>
            <a:ext cx="184200" cy="36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g274a6571fbb_0_0"/>
          <p:cNvSpPr/>
          <p:nvPr/>
        </p:nvSpPr>
        <p:spPr>
          <a:xfrm>
            <a:off x="0" y="2330450"/>
            <a:ext cx="184200" cy="36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g274a6571fbb_0_0"/>
          <p:cNvSpPr txBox="1"/>
          <p:nvPr/>
        </p:nvSpPr>
        <p:spPr>
          <a:xfrm>
            <a:off x="0" y="6403975"/>
            <a:ext cx="9144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RICHMOND COMMUNITY SCHOOLS</a:t>
            </a:r>
            <a:endParaRPr/>
          </a:p>
        </p:txBody>
      </p:sp>
      <p:sp>
        <p:nvSpPr>
          <p:cNvPr id="181" name="Google Shape;181;g274a6571fbb_0_0"/>
          <p:cNvSpPr/>
          <p:nvPr/>
        </p:nvSpPr>
        <p:spPr>
          <a:xfrm>
            <a:off x="0" y="6172201"/>
            <a:ext cx="9144000" cy="685800"/>
          </a:xfrm>
          <a:prstGeom prst="rect">
            <a:avLst/>
          </a:prstGeom>
          <a:solidFill>
            <a:srgbClr val="CF13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GROSSE ILE TOWNSHIP SCHOOLS</a:t>
            </a:r>
            <a:endParaRPr/>
          </a:p>
        </p:txBody>
      </p:sp>
      <p:pic>
        <p:nvPicPr>
          <p:cNvPr descr="A picture containing drawing, food&#10;&#10;Description automatically generated" id="182" name="Google Shape;182;g274a6571fbb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6804" y="64166"/>
            <a:ext cx="936196" cy="109717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83" name="Google Shape;183;g274a6571fbb_0_0"/>
          <p:cNvGraphicFramePr/>
          <p:nvPr/>
        </p:nvGraphicFramePr>
        <p:xfrm>
          <a:off x="1290075" y="5789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{56E92BF8-66E0-4AEA-A9DE-5FA676BFB977}</a:tableStyleId>
              </a:tblPr>
              <a:tblGrid>
                <a:gridCol w="2413000"/>
                <a:gridCol w="2413000"/>
                <a:gridCol w="2413000"/>
              </a:tblGrid>
              <a:tr h="7674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Sinking Fund</a:t>
                      </a:r>
                      <a:endParaRPr sz="2000"/>
                    </a:p>
                  </a:txBody>
                  <a:tcPr marT="91425" marB="91425" marR="91425" marL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Bond Fund</a:t>
                      </a:r>
                      <a:endParaRPr sz="2000"/>
                    </a:p>
                  </a:txBody>
                  <a:tcPr marT="91425" marB="91425" marR="91425" marL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General Fund</a:t>
                      </a:r>
                      <a:endParaRPr sz="2000"/>
                    </a:p>
                  </a:txBody>
                  <a:tcPr marT="91425" marB="91425" marR="91425" marL="91425">
                    <a:solidFill>
                      <a:srgbClr val="D9D9D9"/>
                    </a:solidFill>
                  </a:tcPr>
                </a:tc>
              </a:tr>
              <a:tr h="272695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en-US"/>
                        <a:t>Fu</a:t>
                      </a:r>
                      <a:r>
                        <a:rPr lang="en-US"/>
                        <a:t>ture repairs, renovations and replacement of capital expenses and improvements.</a:t>
                      </a:r>
                      <a:endParaRPr/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en-US"/>
                        <a:t>Funding for maintenance and repairs of existing school facilities.</a:t>
                      </a:r>
                      <a:endParaRPr/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en-US"/>
                        <a:t>More recently allows for technology upgrades such as server upgrades and network infrastructure.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298450" lvl="0" marL="45720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Char char="●"/>
                      </a:pPr>
                      <a:r>
                        <a:rPr lang="en-US"/>
                        <a:t>Bond dollars in schools are allocated for specific capital projects and improvements.</a:t>
                      </a:r>
                      <a:endParaRPr/>
                    </a:p>
                    <a:p>
                      <a:pPr indent="-29845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Char char="●"/>
                      </a:pPr>
                      <a:r>
                        <a:rPr lang="en-US"/>
                        <a:t>They fund major renovations and construction of new school facilities.</a:t>
                      </a:r>
                      <a:endParaRPr/>
                    </a:p>
                    <a:p>
                      <a:pPr indent="-29845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Char char="●"/>
                      </a:pPr>
                      <a:r>
                        <a:rPr lang="en-US"/>
                        <a:t>Bond dollars also support technology integration and equipment upgrades across schools.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en-US"/>
                        <a:t>General fund dollars in schools are used for day-to-day operational expenses.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en-US"/>
                        <a:t>They cover salaries and benefits for teachers and staff.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en-US"/>
                        <a:t>Used for purchasing educational materials, textbooks, and supplies.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en-US"/>
                        <a:t>Funds maintenance and utilities for school buildings.</a:t>
                      </a:r>
                      <a:endParaRPr/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rPr lang="en-US"/>
                        <a:t>Also supports extracurricular activities and transportation costs for students.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2600">
        <p14:gallery dir="l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3"/>
          <p:cNvSpPr/>
          <p:nvPr/>
        </p:nvSpPr>
        <p:spPr>
          <a:xfrm>
            <a:off x="0" y="44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3"/>
          <p:cNvSpPr/>
          <p:nvPr/>
        </p:nvSpPr>
        <p:spPr>
          <a:xfrm>
            <a:off x="0" y="2330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3"/>
          <p:cNvSpPr/>
          <p:nvPr/>
        </p:nvSpPr>
        <p:spPr>
          <a:xfrm>
            <a:off x="576262" y="2623870"/>
            <a:ext cx="7991475" cy="291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can vote on </a:t>
            </a:r>
            <a:r>
              <a:rPr lang="en-US" sz="3200">
                <a:solidFill>
                  <a:schemeClr val="dk1"/>
                </a:solidFill>
              </a:rPr>
              <a:t>August 6, 2024 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 your regular polling place or by absentee ballot </a:t>
            </a: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now through Election Day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191" name="Google Shape;191;p13"/>
          <p:cNvSpPr txBox="1"/>
          <p:nvPr/>
        </p:nvSpPr>
        <p:spPr>
          <a:xfrm>
            <a:off x="0" y="6403975"/>
            <a:ext cx="91440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RICHMOND COMMUNITY SCHOOLS</a:t>
            </a:r>
            <a:endParaRPr/>
          </a:p>
        </p:txBody>
      </p:sp>
      <p:sp>
        <p:nvSpPr>
          <p:cNvPr id="192" name="Google Shape;192;p13"/>
          <p:cNvSpPr/>
          <p:nvPr/>
        </p:nvSpPr>
        <p:spPr>
          <a:xfrm>
            <a:off x="0" y="6019800"/>
            <a:ext cx="9144000" cy="916923"/>
          </a:xfrm>
          <a:prstGeom prst="rect">
            <a:avLst/>
          </a:prstGeom>
          <a:solidFill>
            <a:srgbClr val="CF13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GROSSE ILE TOWNSHIP SCHOOLS</a:t>
            </a:r>
            <a:endParaRPr/>
          </a:p>
        </p:txBody>
      </p:sp>
      <p:pic>
        <p:nvPicPr>
          <p:cNvPr descr="A picture containing drawing, food&#10;&#10;Description automatically generated" id="193" name="Google Shape;193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40506"/>
            <a:ext cx="1066800" cy="1250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2500">
        <p:fade thruBlk="1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/>
          <p:nvPr/>
        </p:nvSpPr>
        <p:spPr>
          <a:xfrm>
            <a:off x="0" y="44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5"/>
          <p:cNvSpPr/>
          <p:nvPr/>
        </p:nvSpPr>
        <p:spPr>
          <a:xfrm>
            <a:off x="0" y="2330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5"/>
          <p:cNvSpPr/>
          <p:nvPr/>
        </p:nvSpPr>
        <p:spPr>
          <a:xfrm>
            <a:off x="576262" y="2513806"/>
            <a:ext cx="7991475" cy="29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more information go to</a:t>
            </a:r>
            <a:endParaRPr/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www.gischools.org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Then click on </a:t>
            </a:r>
            <a:endParaRPr/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202</a:t>
            </a:r>
            <a:r>
              <a:rPr i="1" lang="en-US" sz="3200">
                <a:solidFill>
                  <a:schemeClr val="dk1"/>
                </a:solidFill>
              </a:rPr>
              <a:t>5</a:t>
            </a:r>
            <a:r>
              <a:rPr b="0" i="1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School Sinking Fund Election</a:t>
            </a:r>
            <a:endParaRPr/>
          </a:p>
        </p:txBody>
      </p:sp>
      <p:sp>
        <p:nvSpPr>
          <p:cNvPr id="201" name="Google Shape;201;p15"/>
          <p:cNvSpPr/>
          <p:nvPr/>
        </p:nvSpPr>
        <p:spPr>
          <a:xfrm>
            <a:off x="0" y="6019800"/>
            <a:ext cx="9144000" cy="916923"/>
          </a:xfrm>
          <a:prstGeom prst="rect">
            <a:avLst/>
          </a:prstGeom>
          <a:solidFill>
            <a:srgbClr val="CF13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GROSSE ILE TOWNSHIP SCHOOLS</a:t>
            </a:r>
            <a:endParaRPr/>
          </a:p>
        </p:txBody>
      </p:sp>
      <p:pic>
        <p:nvPicPr>
          <p:cNvPr descr="A picture containing drawing, food&#10;&#10;Description automatically generated" id="202" name="Google Shape;20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40506"/>
            <a:ext cx="1066800" cy="1250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2100">
        <p:push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7"/>
          <p:cNvSpPr/>
          <p:nvPr/>
        </p:nvSpPr>
        <p:spPr>
          <a:xfrm>
            <a:off x="0" y="44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7"/>
          <p:cNvSpPr/>
          <p:nvPr/>
        </p:nvSpPr>
        <p:spPr>
          <a:xfrm>
            <a:off x="0" y="2330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17"/>
          <p:cNvSpPr/>
          <p:nvPr/>
        </p:nvSpPr>
        <p:spPr>
          <a:xfrm>
            <a:off x="576263" y="2590800"/>
            <a:ext cx="7991475" cy="2790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b="0" i="0" lang="en-US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Or, call Interim Superintendent of Schools    </a:t>
            </a:r>
            <a:endParaRPr/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Audrie Kalisz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at 743.362.25</a:t>
            </a:r>
            <a:r>
              <a:rPr lang="en-US" sz="3200">
                <a:solidFill>
                  <a:schemeClr val="dk1"/>
                </a:solidFill>
              </a:rPr>
              <a:t>55</a:t>
            </a:r>
            <a:endParaRPr/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 by email at</a:t>
            </a:r>
            <a:endParaRPr/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kalisza@gischools.org</a:t>
            </a:r>
            <a:endParaRPr/>
          </a:p>
        </p:txBody>
      </p:sp>
      <p:sp>
        <p:nvSpPr>
          <p:cNvPr id="210" name="Google Shape;210;p17"/>
          <p:cNvSpPr txBox="1"/>
          <p:nvPr/>
        </p:nvSpPr>
        <p:spPr>
          <a:xfrm>
            <a:off x="0" y="6403975"/>
            <a:ext cx="91440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RICHMOND COMMUNITY SCHOOLS</a:t>
            </a:r>
            <a:endParaRPr/>
          </a:p>
        </p:txBody>
      </p:sp>
      <p:sp>
        <p:nvSpPr>
          <p:cNvPr id="211" name="Google Shape;211;p17"/>
          <p:cNvSpPr/>
          <p:nvPr/>
        </p:nvSpPr>
        <p:spPr>
          <a:xfrm>
            <a:off x="0" y="6019800"/>
            <a:ext cx="9144000" cy="916923"/>
          </a:xfrm>
          <a:prstGeom prst="rect">
            <a:avLst/>
          </a:prstGeom>
          <a:solidFill>
            <a:srgbClr val="CF13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GROSSE ILE TOWNSHIP SCHOOLS</a:t>
            </a:r>
            <a:endParaRPr/>
          </a:p>
        </p:txBody>
      </p:sp>
      <p:pic>
        <p:nvPicPr>
          <p:cNvPr descr="A picture containing drawing, food&#10;&#10;Description automatically generated" id="212" name="Google Shape;21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40506"/>
            <a:ext cx="1066800" cy="1250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8"/>
          <p:cNvSpPr/>
          <p:nvPr/>
        </p:nvSpPr>
        <p:spPr>
          <a:xfrm>
            <a:off x="0" y="44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8"/>
          <p:cNvSpPr/>
          <p:nvPr/>
        </p:nvSpPr>
        <p:spPr>
          <a:xfrm>
            <a:off x="0" y="2330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18"/>
          <p:cNvSpPr/>
          <p:nvPr/>
        </p:nvSpPr>
        <p:spPr>
          <a:xfrm>
            <a:off x="576263" y="1725613"/>
            <a:ext cx="7991475" cy="3405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rgbClr val="43437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18"/>
          <p:cNvSpPr txBox="1"/>
          <p:nvPr/>
        </p:nvSpPr>
        <p:spPr>
          <a:xfrm>
            <a:off x="0" y="6403975"/>
            <a:ext cx="91440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RICHMOND COMMUNITY SCHOOLS</a:t>
            </a:r>
            <a:endParaRPr/>
          </a:p>
        </p:txBody>
      </p:sp>
      <p:grpSp>
        <p:nvGrpSpPr>
          <p:cNvPr id="221" name="Google Shape;221;p18"/>
          <p:cNvGrpSpPr/>
          <p:nvPr/>
        </p:nvGrpSpPr>
        <p:grpSpPr>
          <a:xfrm>
            <a:off x="2857500" y="1815306"/>
            <a:ext cx="3429000" cy="3225800"/>
            <a:chOff x="264549" y="2187924"/>
            <a:chExt cx="3591935" cy="3530600"/>
          </a:xfrm>
        </p:grpSpPr>
        <p:sp>
          <p:nvSpPr>
            <p:cNvPr id="222" name="Google Shape;222;p18"/>
            <p:cNvSpPr/>
            <p:nvPr/>
          </p:nvSpPr>
          <p:spPr>
            <a:xfrm>
              <a:off x="264549" y="2187924"/>
              <a:ext cx="3591935" cy="3530600"/>
            </a:xfrm>
            <a:prstGeom prst="ellipse">
              <a:avLst/>
            </a:prstGeom>
            <a:solidFill>
              <a:srgbClr val="7C868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33CC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18"/>
            <p:cNvSpPr/>
            <p:nvPr/>
          </p:nvSpPr>
          <p:spPr>
            <a:xfrm>
              <a:off x="504011" y="3359382"/>
              <a:ext cx="3114694" cy="1497342"/>
            </a:xfrm>
            <a:prstGeom prst="rect">
              <a:avLst/>
            </a:prstGeom>
            <a:solidFill>
              <a:srgbClr val="7C868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342900" lvl="0" marL="342900" marR="0" rtl="0" algn="ctr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000"/>
                <a:buFont typeface="Arial"/>
                <a:buNone/>
              </a:pPr>
              <a:r>
                <a:rPr b="1" i="0" lang="en-US" sz="60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THANK</a:t>
              </a:r>
              <a:endParaRPr/>
            </a:p>
            <a:p>
              <a:pPr indent="-342900" lvl="0" marL="342900" marR="0" rtl="0" algn="ctr">
                <a:lnSpc>
                  <a:spcPct val="70000"/>
                </a:lnSpc>
                <a:spcBef>
                  <a:spcPts val="1200"/>
                </a:spcBef>
                <a:spcAft>
                  <a:spcPts val="0"/>
                </a:spcAft>
                <a:buClr>
                  <a:schemeClr val="lt1"/>
                </a:buClr>
                <a:buSzPts val="6000"/>
                <a:buFont typeface="Arial"/>
                <a:buNone/>
              </a:pPr>
              <a:r>
                <a:rPr b="1" i="0" lang="en-US" sz="60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YOU!</a:t>
              </a:r>
              <a:endParaRPr/>
            </a:p>
          </p:txBody>
        </p:sp>
      </p:grpSp>
      <p:sp>
        <p:nvSpPr>
          <p:cNvPr id="224" name="Google Shape;224;p18"/>
          <p:cNvSpPr/>
          <p:nvPr/>
        </p:nvSpPr>
        <p:spPr>
          <a:xfrm>
            <a:off x="0" y="6019800"/>
            <a:ext cx="9144000" cy="916923"/>
          </a:xfrm>
          <a:prstGeom prst="rect">
            <a:avLst/>
          </a:prstGeom>
          <a:solidFill>
            <a:srgbClr val="CF13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GROSSE ILE TOWNSHIP SCHOOLS</a:t>
            </a:r>
            <a:endParaRPr/>
          </a:p>
        </p:txBody>
      </p:sp>
      <p:pic>
        <p:nvPicPr>
          <p:cNvPr descr="A picture containing drawing, food&#10;&#10;Description automatically generated" id="225" name="Google Shape;225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40506"/>
            <a:ext cx="1066800" cy="1250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med">
        <p14:flip dir="l"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/>
          <p:nvPr/>
        </p:nvSpPr>
        <p:spPr>
          <a:xfrm>
            <a:off x="0" y="44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/>
          <p:nvPr/>
        </p:nvSpPr>
        <p:spPr>
          <a:xfrm>
            <a:off x="0" y="2330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381000" y="1257300"/>
            <a:ext cx="8226425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Grosse Ile Township Schools </a:t>
            </a:r>
            <a:endParaRPr/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Board of Education has placed a </a:t>
            </a:r>
            <a:endParaRPr/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Building and Site Sinking F</a:t>
            </a:r>
            <a:r>
              <a:rPr b="1" lang="en-US" sz="3200">
                <a:solidFill>
                  <a:schemeClr val="dk1"/>
                </a:solidFill>
              </a:rPr>
              <a:t>und </a:t>
            </a: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Millage Re</a:t>
            </a:r>
            <a:r>
              <a:rPr b="1" lang="en-US" sz="3200">
                <a:solidFill>
                  <a:schemeClr val="dk1"/>
                </a:solidFill>
              </a:rPr>
              <a:t>newal</a:t>
            </a: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Proposal </a:t>
            </a:r>
            <a:endParaRPr/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 the </a:t>
            </a:r>
            <a:r>
              <a:rPr lang="en-US" sz="3200">
                <a:solidFill>
                  <a:schemeClr val="dk1"/>
                </a:solidFill>
              </a:rPr>
              <a:t>August 6, 2024 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ballot.</a:t>
            </a:r>
            <a:endParaRPr/>
          </a:p>
        </p:txBody>
      </p:sp>
      <p:sp>
        <p:nvSpPr>
          <p:cNvPr id="103" name="Google Shape;103;p2"/>
          <p:cNvSpPr/>
          <p:nvPr/>
        </p:nvSpPr>
        <p:spPr>
          <a:xfrm>
            <a:off x="0" y="5943600"/>
            <a:ext cx="9144000" cy="916923"/>
          </a:xfrm>
          <a:prstGeom prst="rect">
            <a:avLst/>
          </a:prstGeom>
          <a:solidFill>
            <a:srgbClr val="CF13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GROSSE ILE TOWNSHIP SCHOOLS</a:t>
            </a:r>
            <a:endParaRPr/>
          </a:p>
        </p:txBody>
      </p:sp>
      <p:pic>
        <p:nvPicPr>
          <p:cNvPr descr="A picture containing drawing, food&#10;&#10;Description automatically generated" id="104" name="Google Shape;10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40506"/>
            <a:ext cx="1066800" cy="1250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0" y="44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3"/>
          <p:cNvSpPr/>
          <p:nvPr/>
        </p:nvSpPr>
        <p:spPr>
          <a:xfrm>
            <a:off x="0" y="2330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3"/>
          <p:cNvSpPr/>
          <p:nvPr/>
        </p:nvSpPr>
        <p:spPr>
          <a:xfrm>
            <a:off x="609600" y="1600200"/>
            <a:ext cx="82296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A291C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DA291C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4000" u="none" cap="none" strike="noStrike">
                <a:solidFill>
                  <a:srgbClr val="CF133E"/>
                </a:solidFill>
                <a:latin typeface="Arial"/>
                <a:ea typeface="Arial"/>
                <a:cs typeface="Arial"/>
                <a:sym typeface="Arial"/>
              </a:rPr>
              <a:t>This Sinking Fund millage is about…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Updating instructional technology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Improving the student learning environment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Updating school facility interiors/exteriors</a:t>
            </a:r>
            <a:endParaRPr b="0" i="0" sz="5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Enhancing student safety and security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None/>
            </a:pPr>
            <a:r>
              <a:t/>
            </a:r>
            <a:endParaRPr b="1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0" y="5941077"/>
            <a:ext cx="9144000" cy="916923"/>
          </a:xfrm>
          <a:prstGeom prst="rect">
            <a:avLst/>
          </a:prstGeom>
          <a:solidFill>
            <a:srgbClr val="CF13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GROSSE ILE TOWNSHIP SCHOOLS</a:t>
            </a:r>
            <a:endParaRPr/>
          </a:p>
        </p:txBody>
      </p:sp>
      <p:pic>
        <p:nvPicPr>
          <p:cNvPr descr="A picture containing drawing, food&#10;&#10;Description automatically generated" id="113" name="Google Shape;11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40506"/>
            <a:ext cx="1066800" cy="1250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8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/>
          <p:nvPr/>
        </p:nvSpPr>
        <p:spPr>
          <a:xfrm>
            <a:off x="0" y="44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4"/>
          <p:cNvSpPr/>
          <p:nvPr/>
        </p:nvSpPr>
        <p:spPr>
          <a:xfrm>
            <a:off x="0" y="2330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4"/>
          <p:cNvSpPr/>
          <p:nvPr/>
        </p:nvSpPr>
        <p:spPr>
          <a:xfrm>
            <a:off x="533400" y="2049462"/>
            <a:ext cx="8077200" cy="3963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Building and Site Sinking Fund Millage Re</a:t>
            </a:r>
            <a:r>
              <a:rPr lang="en-US" sz="3200">
                <a:solidFill>
                  <a:schemeClr val="dk1"/>
                </a:solidFill>
              </a:rPr>
              <a:t>newal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Proposal will continue providing revenue for the school district to make infrastructure improvements and repairs to district facilities and any other purpose allowed under Michigan law.</a:t>
            </a:r>
            <a:endParaRPr b="1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0" y="6019800"/>
            <a:ext cx="9144000" cy="916923"/>
          </a:xfrm>
          <a:prstGeom prst="rect">
            <a:avLst/>
          </a:prstGeom>
          <a:solidFill>
            <a:srgbClr val="CF13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GROSSE ILE TOWNSHIP SCHOOLS</a:t>
            </a:r>
            <a:endParaRPr/>
          </a:p>
        </p:txBody>
      </p:sp>
      <p:pic>
        <p:nvPicPr>
          <p:cNvPr descr="A picture containing drawing, food&#10;&#10;Description automatically generated" id="122" name="Google Shape;12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40506"/>
            <a:ext cx="1066800" cy="1250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900">
        <p:push dir="r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"/>
          <p:cNvSpPr/>
          <p:nvPr/>
        </p:nvSpPr>
        <p:spPr>
          <a:xfrm>
            <a:off x="0" y="44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5"/>
          <p:cNvSpPr/>
          <p:nvPr/>
        </p:nvSpPr>
        <p:spPr>
          <a:xfrm>
            <a:off x="0" y="2330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228600" y="1437125"/>
            <a:ext cx="8839200" cy="43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Building and Site Sinking Fund         Millage Re</a:t>
            </a:r>
            <a:r>
              <a:rPr b="1" lang="en-US" sz="3200">
                <a:solidFill>
                  <a:schemeClr val="dk1"/>
                </a:solidFill>
              </a:rPr>
              <a:t>newal</a:t>
            </a: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Proposal</a:t>
            </a:r>
            <a:endParaRPr/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a five-year, .9781 mill, renewal proposal that will allow Grosse Ile Township Schools to </a:t>
            </a:r>
            <a:r>
              <a:rPr b="0" i="0" lang="en-US" sz="3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continue</a:t>
            </a: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to levy a building and site sinking fund millage.  The</a:t>
            </a:r>
            <a:r>
              <a:rPr lang="en-US" sz="3000">
                <a:solidFill>
                  <a:schemeClr val="dk1"/>
                </a:solidFill>
              </a:rPr>
              <a:t>re is no increase in the millage rate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current sinking fund expires in December, 2024.</a:t>
            </a:r>
            <a:endParaRPr/>
          </a:p>
        </p:txBody>
      </p:sp>
      <p:sp>
        <p:nvSpPr>
          <p:cNvPr id="130" name="Google Shape;130;p5"/>
          <p:cNvSpPr/>
          <p:nvPr/>
        </p:nvSpPr>
        <p:spPr>
          <a:xfrm>
            <a:off x="0" y="6019800"/>
            <a:ext cx="9144000" cy="916923"/>
          </a:xfrm>
          <a:prstGeom prst="rect">
            <a:avLst/>
          </a:prstGeom>
          <a:solidFill>
            <a:srgbClr val="CF13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GROSSE ILE TOWNSHIP SCHOOLS</a:t>
            </a:r>
            <a:endParaRPr/>
          </a:p>
        </p:txBody>
      </p:sp>
      <p:pic>
        <p:nvPicPr>
          <p:cNvPr descr="A picture containing drawing, food&#10;&#10;Description automatically generated" id="131" name="Google Shape;13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40506"/>
            <a:ext cx="1066800" cy="1250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2100">
        <p:push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"/>
          <p:cNvSpPr/>
          <p:nvPr/>
        </p:nvSpPr>
        <p:spPr>
          <a:xfrm>
            <a:off x="0" y="44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6"/>
          <p:cNvSpPr/>
          <p:nvPr/>
        </p:nvSpPr>
        <p:spPr>
          <a:xfrm>
            <a:off x="0" y="2330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6"/>
          <p:cNvSpPr/>
          <p:nvPr/>
        </p:nvSpPr>
        <p:spPr>
          <a:xfrm>
            <a:off x="458775" y="865625"/>
            <a:ext cx="8226300" cy="45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Grosse Ile Township Schools have had a sinking fund since 2006.  </a:t>
            </a:r>
            <a:endParaRPr/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sinking fund was renewed in </a:t>
            </a: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2010</a:t>
            </a:r>
            <a:r>
              <a:rPr lang="en-US" sz="4000">
                <a:solidFill>
                  <a:schemeClr val="dk1"/>
                </a:solidFill>
              </a:rPr>
              <a:t>, </a:t>
            </a: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2015, and again in 2020.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6"/>
          <p:cNvSpPr txBox="1"/>
          <p:nvPr/>
        </p:nvSpPr>
        <p:spPr>
          <a:xfrm>
            <a:off x="0" y="6403975"/>
            <a:ext cx="91440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RICHMOND COMMUNITY SCHOOLS</a:t>
            </a:r>
            <a:endParaRPr/>
          </a:p>
        </p:txBody>
      </p:sp>
      <p:sp>
        <p:nvSpPr>
          <p:cNvPr id="140" name="Google Shape;140;p6"/>
          <p:cNvSpPr/>
          <p:nvPr/>
        </p:nvSpPr>
        <p:spPr>
          <a:xfrm>
            <a:off x="0" y="6019800"/>
            <a:ext cx="9144000" cy="916923"/>
          </a:xfrm>
          <a:prstGeom prst="rect">
            <a:avLst/>
          </a:prstGeom>
          <a:solidFill>
            <a:srgbClr val="CF13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GROSSE ILE TOWNSHIP SCHOOLS</a:t>
            </a:r>
            <a:endParaRPr/>
          </a:p>
        </p:txBody>
      </p:sp>
      <p:pic>
        <p:nvPicPr>
          <p:cNvPr descr="A picture containing drawing, food&#10;&#10;Description automatically generated" id="141" name="Google Shape;14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40506"/>
            <a:ext cx="1066800" cy="1250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"/>
          <p:cNvSpPr/>
          <p:nvPr/>
        </p:nvSpPr>
        <p:spPr>
          <a:xfrm>
            <a:off x="0" y="44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9"/>
          <p:cNvSpPr/>
          <p:nvPr/>
        </p:nvSpPr>
        <p:spPr>
          <a:xfrm>
            <a:off x="0" y="2330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9"/>
          <p:cNvSpPr/>
          <p:nvPr/>
        </p:nvSpPr>
        <p:spPr>
          <a:xfrm>
            <a:off x="429975" y="1767702"/>
            <a:ext cx="8028300" cy="39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previous years, sinking fund revenue has provided funding for facility repair</a:t>
            </a:r>
            <a:r>
              <a:rPr lang="en-US" sz="3600">
                <a:solidFill>
                  <a:schemeClr val="dk1"/>
                </a:solidFill>
              </a:rPr>
              <a:t>s, renovations, replacement projects and more recently (within the last 5 years) technology enhancements</a:t>
            </a: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within the district.  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9"/>
          <p:cNvSpPr/>
          <p:nvPr/>
        </p:nvSpPr>
        <p:spPr>
          <a:xfrm>
            <a:off x="0" y="6019800"/>
            <a:ext cx="9144000" cy="916923"/>
          </a:xfrm>
          <a:prstGeom prst="rect">
            <a:avLst/>
          </a:prstGeom>
          <a:solidFill>
            <a:srgbClr val="CF13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GROSSE ILE TOWNSHIP SCHOOLS</a:t>
            </a:r>
            <a:endParaRPr/>
          </a:p>
        </p:txBody>
      </p:sp>
      <p:pic>
        <p:nvPicPr>
          <p:cNvPr descr="A picture containing drawing, food&#10;&#10;Description automatically generated" id="150" name="Google Shape;150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40506"/>
            <a:ext cx="1066800" cy="1250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2300">
        <p:fade thruBlk="1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0"/>
          <p:cNvSpPr/>
          <p:nvPr/>
        </p:nvSpPr>
        <p:spPr>
          <a:xfrm>
            <a:off x="0" y="44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0"/>
          <p:cNvSpPr/>
          <p:nvPr/>
        </p:nvSpPr>
        <p:spPr>
          <a:xfrm>
            <a:off x="0" y="2330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0"/>
          <p:cNvSpPr/>
          <p:nvPr/>
        </p:nvSpPr>
        <p:spPr>
          <a:xfrm>
            <a:off x="580650" y="1284975"/>
            <a:ext cx="7982700" cy="11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F133E"/>
              </a:buClr>
              <a:buSzPts val="4000"/>
              <a:buFont typeface="Arial"/>
              <a:buNone/>
            </a:pPr>
            <a:r>
              <a:rPr b="0" i="0" lang="en-US" sz="3400" u="none" cap="none" strike="noStrike">
                <a:solidFill>
                  <a:srgbClr val="CF133E"/>
                </a:solidFill>
                <a:latin typeface="Arial"/>
                <a:ea typeface="Arial"/>
                <a:cs typeface="Arial"/>
                <a:sym typeface="Arial"/>
              </a:rPr>
              <a:t>In the last five years, sinking fund projects have included:</a:t>
            </a:r>
            <a:endParaRPr sz="800"/>
          </a:p>
          <a:p>
            <a:pPr indent="0" lvl="0" marL="45720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0"/>
          <p:cNvSpPr txBox="1"/>
          <p:nvPr/>
        </p:nvSpPr>
        <p:spPr>
          <a:xfrm>
            <a:off x="0" y="6403975"/>
            <a:ext cx="91440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RICHMOND COMMUNITY SCHOOLS</a:t>
            </a:r>
            <a:endParaRPr/>
          </a:p>
        </p:txBody>
      </p:sp>
      <p:sp>
        <p:nvSpPr>
          <p:cNvPr id="159" name="Google Shape;159;p10"/>
          <p:cNvSpPr/>
          <p:nvPr/>
        </p:nvSpPr>
        <p:spPr>
          <a:xfrm>
            <a:off x="0" y="6019800"/>
            <a:ext cx="9144000" cy="916923"/>
          </a:xfrm>
          <a:prstGeom prst="rect">
            <a:avLst/>
          </a:prstGeom>
          <a:solidFill>
            <a:srgbClr val="CF13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GROSSE ILE TOWNSHIP SCHOOLS</a:t>
            </a:r>
            <a:endParaRPr/>
          </a:p>
        </p:txBody>
      </p:sp>
      <p:pic>
        <p:nvPicPr>
          <p:cNvPr descr="A picture containing drawing, food&#10;&#10;Description automatically generated" id="160" name="Google Shape;16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84806"/>
            <a:ext cx="1066800" cy="1250237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10"/>
          <p:cNvSpPr txBox="1"/>
          <p:nvPr>
            <p:ph idx="1" type="body"/>
          </p:nvPr>
        </p:nvSpPr>
        <p:spPr>
          <a:xfrm>
            <a:off x="487175" y="2477775"/>
            <a:ext cx="4038600" cy="3924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61950" lvl="0" marL="457200" rtl="0" algn="l">
              <a:spcBef>
                <a:spcPts val="56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Repair roofs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Improvement of HVAC systems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Replacement/repairs of chiller systems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Electronic gate/fencing for transportation yard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LED lighting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Vape Detectors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Security Cameras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Repair Baseball/Softball Sheds</a:t>
            </a:r>
            <a:endParaRPr sz="2100"/>
          </a:p>
        </p:txBody>
      </p:sp>
      <p:sp>
        <p:nvSpPr>
          <p:cNvPr id="162" name="Google Shape;162;p10"/>
          <p:cNvSpPr txBox="1"/>
          <p:nvPr>
            <p:ph idx="2" type="body"/>
          </p:nvPr>
        </p:nvSpPr>
        <p:spPr>
          <a:xfrm>
            <a:off x="4650050" y="2387263"/>
            <a:ext cx="4038600" cy="3740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61950" lvl="0" marL="457200" rtl="0" algn="l">
              <a:spcBef>
                <a:spcPts val="56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Middle School Art Room rebuild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Uninterrupted</a:t>
            </a:r>
            <a:r>
              <a:rPr lang="en-US" sz="2100"/>
              <a:t> Power Supply units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Core Edge Switches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Lighting for High School Auditorium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Replacement of Middle School Boiler</a:t>
            </a:r>
            <a:endParaRPr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Repair of masonry wall at Parke Lane Elementary</a:t>
            </a:r>
            <a:endParaRPr sz="2100"/>
          </a:p>
        </p:txBody>
      </p:sp>
    </p:spTree>
  </p:cSld>
  <p:clrMapOvr>
    <a:masterClrMapping/>
  </p:clrMapOvr>
  <mc:AlternateContent>
    <mc:Choice Requires="p14">
      <p:transition spd="slow" p14:dur="2100">
        <p14:flip dir="l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1"/>
          <p:cNvSpPr/>
          <p:nvPr/>
        </p:nvSpPr>
        <p:spPr>
          <a:xfrm>
            <a:off x="0" y="44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1"/>
          <p:cNvSpPr/>
          <p:nvPr/>
        </p:nvSpPr>
        <p:spPr>
          <a:xfrm>
            <a:off x="0" y="2330450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1"/>
          <p:cNvSpPr txBox="1"/>
          <p:nvPr/>
        </p:nvSpPr>
        <p:spPr>
          <a:xfrm>
            <a:off x="0" y="6403975"/>
            <a:ext cx="91440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RICHMOND COMMUNITY SCHOOLS</a:t>
            </a:r>
            <a:endParaRPr/>
          </a:p>
        </p:txBody>
      </p:sp>
      <p:sp>
        <p:nvSpPr>
          <p:cNvPr id="170" name="Google Shape;170;p11"/>
          <p:cNvSpPr/>
          <p:nvPr/>
        </p:nvSpPr>
        <p:spPr>
          <a:xfrm>
            <a:off x="0" y="6172201"/>
            <a:ext cx="9144000" cy="685799"/>
          </a:xfrm>
          <a:prstGeom prst="rect">
            <a:avLst/>
          </a:prstGeom>
          <a:solidFill>
            <a:srgbClr val="CF133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GROSSE ILE TOWNSHIP SCHOOLS</a:t>
            </a:r>
            <a:endParaRPr/>
          </a:p>
        </p:txBody>
      </p:sp>
      <p:pic>
        <p:nvPicPr>
          <p:cNvPr descr="A picture containing drawing, food&#10;&#10;Description automatically generated" id="171" name="Google Shape;171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6804" y="64166"/>
            <a:ext cx="936196" cy="1097176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11"/>
          <p:cNvSpPr txBox="1"/>
          <p:nvPr>
            <p:ph type="title"/>
          </p:nvPr>
        </p:nvSpPr>
        <p:spPr>
          <a:xfrm>
            <a:off x="1263650" y="228600"/>
            <a:ext cx="7194550" cy="932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GENERAL FUND: Revenues vs Expenditures</a:t>
            </a:r>
            <a:br>
              <a:rPr lang="en-US" sz="2400"/>
            </a:br>
            <a:r>
              <a:rPr lang="en-US" sz="2400"/>
              <a:t>2013 through 2023</a:t>
            </a:r>
            <a:endParaRPr sz="2400"/>
          </a:p>
        </p:txBody>
      </p:sp>
      <p:pic>
        <p:nvPicPr>
          <p:cNvPr id="173" name="Google Shape;173;p1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6550" y="1313742"/>
            <a:ext cx="8276174" cy="48635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2600">
        <p14:gallery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2020-01-27T03:17:02Z</dcterms:created>
</cp:coreProperties>
</file>