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71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165" autoAdjust="0"/>
  </p:normalViewPr>
  <p:slideViewPr>
    <p:cSldViewPr snapToGrid="0">
      <p:cViewPr varScale="1">
        <p:scale>
          <a:sx n="84" d="100"/>
          <a:sy n="84" d="100"/>
        </p:scale>
        <p:origin x="4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1" tIns="48325" rIns="96651" bIns="483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1" tIns="48325" rIns="96651" bIns="48325" rtlCol="0"/>
          <a:lstStyle>
            <a:lvl1pPr algn="r">
              <a:defRPr sz="1200"/>
            </a:lvl1pPr>
          </a:lstStyle>
          <a:p>
            <a:fld id="{21DEA824-C985-4DB2-BB71-2C741F6F486C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1" tIns="48325" rIns="96651" bIns="4832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620578"/>
            <a:ext cx="5852160" cy="3780472"/>
          </a:xfrm>
          <a:prstGeom prst="rect">
            <a:avLst/>
          </a:prstGeom>
        </p:spPr>
        <p:txBody>
          <a:bodyPr vert="horz" lIns="96651" tIns="48325" rIns="96651" bIns="4832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51" tIns="48325" rIns="96651" bIns="483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51" tIns="48325" rIns="96651" bIns="48325" rtlCol="0" anchor="b"/>
          <a:lstStyle>
            <a:lvl1pPr algn="r">
              <a:defRPr sz="1200"/>
            </a:lvl1pPr>
          </a:lstStyle>
          <a:p>
            <a:fld id="{9ABB6FE0-9E7E-4472-B690-56DB198BA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886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B6FE0-9E7E-4472-B690-56DB198BA0C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6512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B6FE0-9E7E-4472-B690-56DB198BA0C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417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B6FE0-9E7E-4472-B690-56DB198BA0C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065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B6FE0-9E7E-4472-B690-56DB198BA0C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462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B6FE0-9E7E-4472-B690-56DB198BA0C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6122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B6FE0-9E7E-4472-B690-56DB198BA0C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2071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506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B6FE0-9E7E-4472-B690-56DB198BA0C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521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STEM and Shop Skills – Mr. </a:t>
            </a:r>
            <a:r>
              <a:rPr lang="en-US" dirty="0" err="1"/>
              <a:t>Erwad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B6FE0-9E7E-4472-B690-56DB198BA0C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52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HS Computer Teacher Certification: k-12 Business Computer Information Technology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B6FE0-9E7E-4472-B690-56DB198BA0C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708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HS Computer Teacher Certification: k-12 Business Computer Information Technology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B6FE0-9E7E-4472-B690-56DB198BA0C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161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Linked task grid to title an chart.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B6FE0-9E7E-4472-B690-56DB198BA0C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371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Task grid is link to the title and the grid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B6FE0-9E7E-4472-B690-56DB198BA0C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015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B6FE0-9E7E-4472-B690-56DB198BA0C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297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B6FE0-9E7E-4472-B690-56DB198BA0C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6123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B6FE0-9E7E-4472-B690-56DB198BA0C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333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7F9F-3DA1-49E2-B9F3-966987BA7C51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857B-BACF-4EF2-BB59-4B729074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657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7F9F-3DA1-49E2-B9F3-966987BA7C51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857B-BACF-4EF2-BB59-4B729074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681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7F9F-3DA1-49E2-B9F3-966987BA7C51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857B-BACF-4EF2-BB59-4B7290741EED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8619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7F9F-3DA1-49E2-B9F3-966987BA7C51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857B-BACF-4EF2-BB59-4B729074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759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7F9F-3DA1-49E2-B9F3-966987BA7C51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857B-BACF-4EF2-BB59-4B7290741EED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9015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7F9F-3DA1-49E2-B9F3-966987BA7C51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857B-BACF-4EF2-BB59-4B729074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50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7F9F-3DA1-49E2-B9F3-966987BA7C51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857B-BACF-4EF2-BB59-4B729074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299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7F9F-3DA1-49E2-B9F3-966987BA7C51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857B-BACF-4EF2-BB59-4B729074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523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7F9F-3DA1-49E2-B9F3-966987BA7C51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857B-BACF-4EF2-BB59-4B729074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603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7F9F-3DA1-49E2-B9F3-966987BA7C51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857B-BACF-4EF2-BB59-4B729074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738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7F9F-3DA1-49E2-B9F3-966987BA7C51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857B-BACF-4EF2-BB59-4B729074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991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7F9F-3DA1-49E2-B9F3-966987BA7C51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857B-BACF-4EF2-BB59-4B729074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067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7F9F-3DA1-49E2-B9F3-966987BA7C51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857B-BACF-4EF2-BB59-4B729074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7F9F-3DA1-49E2-B9F3-966987BA7C51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857B-BACF-4EF2-BB59-4B729074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286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7F9F-3DA1-49E2-B9F3-966987BA7C51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857B-BACF-4EF2-BB59-4B729074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472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7F9F-3DA1-49E2-B9F3-966987BA7C51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857B-BACF-4EF2-BB59-4B729074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645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E7F9F-3DA1-49E2-B9F3-966987BA7C51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FE1857B-BACF-4EF2-BB59-4B729074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498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desas.org/Page/Viewer/ViewPage/58/?SectionPageItemId=12998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desas.org/Page/Viewer/ViewPage/58/?SectionPageItemId=12998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static.pdesas.org/content/documents/BCIT_standards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eboard.education.pa.gov/Documents/Regulations%20and%20Statements/State%20Academic%20Standards/Career%20Education%20and%20Work%20Standards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cc.gov/sites/default/files/childrens_internet_protection_act_cipa.pdf" TargetMode="External"/><Relationship Id="rId5" Type="http://schemas.openxmlformats.org/officeDocument/2006/relationships/hyperlink" Target="http://static.pdesas.org/content/documents/Academic_Standards_for_Reading_Writing_Speaking_and_Listening_(Elementary).pdf" TargetMode="External"/><Relationship Id="rId4" Type="http://schemas.openxmlformats.org/officeDocument/2006/relationships/hyperlink" Target="https://www.stateboard.education.pa.gov/Documents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teandc.org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acoots\OneDrive%20-%20Wellsboro%20Area%20School%20District\Grants\Perkins\OAC\Engineering\159999%20Engineering%20Technologies%202024.doc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acoots\OneDrive%20-%20Wellsboro%20Area%20School%20District\Grants\Perkins\NURSING\2024%20519999%20Health%20Professions%20and%20Related%20Clinical%20Sciences.docx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canfly.aopa.org/high-school/high-school-curriculu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desas.org/Page/Viewer/ViewPage/58/?SectionPageItemId=12998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99B0D-EE1C-45F8-AA74-E5458BC098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K-12 Computer, Technology, Engineering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1F721A-4E08-4039-8B2E-D6DEEF0C8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7886" y="5480029"/>
            <a:ext cx="7766936" cy="1096899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A.Coots</a:t>
            </a:r>
          </a:p>
          <a:p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9/12/23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8275F45-CCDD-4156-87DB-CC3DE5DCBE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78" y="5466615"/>
            <a:ext cx="6790008" cy="96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74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4C3DF-91EE-400F-AB29-433DC5B22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003" y="189914"/>
            <a:ext cx="8926999" cy="1062112"/>
          </a:xfrm>
        </p:spPr>
        <p:txBody>
          <a:bodyPr/>
          <a:lstStyle/>
          <a:p>
            <a:r>
              <a:rPr lang="en-US" dirty="0">
                <a:hlinkClick r:id="rId3"/>
              </a:rPr>
              <a:t>STEEL Breakdown: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929018-53AE-4C1A-87A2-461472063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26" y="1252026"/>
            <a:ext cx="11925347" cy="421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440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4C3DF-91EE-400F-AB29-433DC5B22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003" y="189914"/>
            <a:ext cx="8926999" cy="1062112"/>
          </a:xfrm>
        </p:spPr>
        <p:txBody>
          <a:bodyPr/>
          <a:lstStyle/>
          <a:p>
            <a:r>
              <a:rPr lang="en-US" dirty="0">
                <a:hlinkClick r:id="rId3"/>
              </a:rPr>
              <a:t>STEEL Grade Bands- Example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EE8E47-A347-4F2F-A694-29AA4B4A4F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932" y="905274"/>
            <a:ext cx="10811051" cy="595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54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4C3DF-91EE-400F-AB29-433DC5B22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003" y="189914"/>
            <a:ext cx="8926999" cy="1062112"/>
          </a:xfrm>
        </p:spPr>
        <p:txBody>
          <a:bodyPr>
            <a:normAutofit fontScale="90000"/>
          </a:bodyPr>
          <a:lstStyle/>
          <a:p>
            <a:r>
              <a:rPr lang="en-US" dirty="0">
                <a:hlinkClick r:id="rId3"/>
              </a:rPr>
              <a:t>Business, Computer, and Information Technology Standards K-12 of 2012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7C1747-8EED-4F3E-AEFB-43285FD74E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003" y="1252026"/>
            <a:ext cx="9138234" cy="560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417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4C3DF-91EE-400F-AB29-433DC5B22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003" y="189914"/>
            <a:ext cx="8926999" cy="1062112"/>
          </a:xfrm>
        </p:spPr>
        <p:txBody>
          <a:bodyPr>
            <a:normAutofit fontScale="90000"/>
          </a:bodyPr>
          <a:lstStyle/>
          <a:p>
            <a:r>
              <a:rPr lang="en-US" dirty="0"/>
              <a:t>Business, Computer, and Information Technology Standards Continued-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52959A-02C4-449F-A1CF-CCB687E4B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228" y="1857760"/>
            <a:ext cx="3928701" cy="178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271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4C3DF-91EE-400F-AB29-433DC5B22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003" y="189914"/>
            <a:ext cx="8926999" cy="1062112"/>
          </a:xfrm>
        </p:spPr>
        <p:txBody>
          <a:bodyPr>
            <a:normAutofit fontScale="90000"/>
          </a:bodyPr>
          <a:lstStyle/>
          <a:p>
            <a:r>
              <a:rPr lang="en-US" dirty="0"/>
              <a:t>Business, Computer, and Information Technology Standards Example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80AFCE-B816-4E9A-9A71-DE386C5D8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003" y="1250651"/>
            <a:ext cx="9292780" cy="560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845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4C3DF-91EE-400F-AB29-433DC5B22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003" y="189914"/>
            <a:ext cx="8926999" cy="1062112"/>
          </a:xfrm>
        </p:spPr>
        <p:txBody>
          <a:bodyPr>
            <a:normAutofit/>
          </a:bodyPr>
          <a:lstStyle/>
          <a:p>
            <a:r>
              <a:rPr lang="en-US" dirty="0"/>
              <a:t>Other Standards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C3712F1-EB90-4B2A-BC47-CBC6BD3BA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19311"/>
            <a:ext cx="8596668" cy="5008098"/>
          </a:xfrm>
        </p:spPr>
        <p:txBody>
          <a:bodyPr>
            <a:normAutofit/>
          </a:bodyPr>
          <a:lstStyle/>
          <a:p>
            <a:r>
              <a:rPr lang="en-US" dirty="0"/>
              <a:t>Career to Work Standards   </a:t>
            </a:r>
            <a:r>
              <a:rPr lang="en-US" dirty="0">
                <a:hlinkClick r:id="rId3"/>
              </a:rPr>
              <a:t>https://www.stateboard.education.pa.gov/Documents/Regulations%20and%20Statements/State%20Academic%20Standards/Career%20Education%20and%20Work%20Standards.pdf</a:t>
            </a:r>
            <a:r>
              <a:rPr lang="en-US" dirty="0"/>
              <a:t> </a:t>
            </a:r>
          </a:p>
          <a:p>
            <a:r>
              <a:rPr lang="en-US" dirty="0"/>
              <a:t>Economics- Begins in 3</a:t>
            </a:r>
            <a:r>
              <a:rPr lang="en-US" baseline="30000" dirty="0"/>
              <a:t>rd</a:t>
            </a:r>
            <a:r>
              <a:rPr lang="en-US" dirty="0"/>
              <a:t> Grade   </a:t>
            </a:r>
            <a:r>
              <a:rPr lang="en-US" dirty="0">
                <a:hlinkClick r:id="rId4"/>
              </a:rPr>
              <a:t>https://www.stateboard.education.pa.gov/Documents</a:t>
            </a:r>
            <a:r>
              <a:rPr lang="en-US" dirty="0"/>
              <a:t>  </a:t>
            </a:r>
          </a:p>
          <a:p>
            <a:r>
              <a:rPr lang="en-US" dirty="0"/>
              <a:t>Reading, Writing, Speaking and Listening Grades 3-8    </a:t>
            </a:r>
            <a:r>
              <a:rPr lang="en-US" dirty="0">
                <a:hlinkClick r:id="rId5"/>
              </a:rPr>
              <a:t>http://static.pdesas.org/content/documents/Academic_Standards_for_Reading_Writing_Speaking_and_Listening_(Elementary).pdf</a:t>
            </a:r>
            <a:r>
              <a:rPr lang="en-US" dirty="0"/>
              <a:t> </a:t>
            </a:r>
          </a:p>
          <a:p>
            <a:r>
              <a:rPr lang="en-US" dirty="0">
                <a:hlinkClick r:id="rId6"/>
              </a:rPr>
              <a:t>Internet Safety CIPA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4821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4C3DF-91EE-400F-AB29-433DC5B22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003" y="189914"/>
            <a:ext cx="8926999" cy="1062112"/>
          </a:xfrm>
        </p:spPr>
        <p:txBody>
          <a:bodyPr>
            <a:normAutofit/>
          </a:bodyPr>
          <a:lstStyle/>
          <a:p>
            <a:r>
              <a:rPr lang="en-US" dirty="0"/>
              <a:t>Take away-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C3712F1-EB90-4B2A-BC47-CBC6BD3BA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68252"/>
            <a:ext cx="8596668" cy="5659157"/>
          </a:xfrm>
        </p:spPr>
        <p:txBody>
          <a:bodyPr>
            <a:normAutofit/>
          </a:bodyPr>
          <a:lstStyle/>
          <a:p>
            <a:r>
              <a:rPr lang="en-US" dirty="0"/>
              <a:t>Meet with MS Computer Teacher </a:t>
            </a:r>
          </a:p>
          <a:p>
            <a:pPr lvl="1"/>
            <a:r>
              <a:rPr lang="en-US" dirty="0"/>
              <a:t>Horizontal Curriculum</a:t>
            </a:r>
          </a:p>
          <a:p>
            <a:pPr lvl="1"/>
            <a:r>
              <a:rPr lang="en-US" dirty="0"/>
              <a:t>Vertical Curriculum</a:t>
            </a:r>
          </a:p>
          <a:p>
            <a:r>
              <a:rPr lang="en-US" dirty="0"/>
              <a:t>At the conclusion of 2023-24 SY reflect upon the draft curriculums and revise</a:t>
            </a:r>
          </a:p>
          <a:p>
            <a:r>
              <a:rPr lang="en-US" dirty="0"/>
              <a:t>Attend </a:t>
            </a:r>
            <a:r>
              <a:rPr lang="en-US" dirty="0">
                <a:hlinkClick r:id="rId3"/>
              </a:rPr>
              <a:t>PETE&amp;C</a:t>
            </a:r>
            <a:r>
              <a:rPr lang="en-US" dirty="0"/>
              <a:t>- Foster collaboration in the K-12 continuum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Mindful –Teachers with 7-12 Certifications may be significantly difficult to find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B2D0D0-FEED-41F0-B55D-6FD1A2BA73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9513" y="2762956"/>
            <a:ext cx="6287910" cy="256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54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F0F23-3406-4C57-B56B-4B49ED4B9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Elementary </a:t>
            </a:r>
            <a:br>
              <a:rPr lang="en-US" dirty="0"/>
            </a:br>
            <a:r>
              <a:rPr lang="en-US" dirty="0"/>
              <a:t>Computer, Engineering, Tech. 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35A65-96A0-4AB9-918E-6E24BCC37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Integrated across classes K-4 </a:t>
            </a:r>
          </a:p>
          <a:p>
            <a:pPr lvl="1"/>
            <a:r>
              <a:rPr lang="en-US" dirty="0"/>
              <a:t>Similar to R/W</a:t>
            </a:r>
          </a:p>
          <a:p>
            <a:r>
              <a:rPr lang="en-US" dirty="0"/>
              <a:t>Explicitly taught in some lessons with K-4 Library Science </a:t>
            </a:r>
          </a:p>
          <a:p>
            <a:pPr lvl="1"/>
            <a:r>
              <a:rPr lang="en-US" dirty="0"/>
              <a:t>Increment- 40 min. for 1 period each week</a:t>
            </a:r>
          </a:p>
          <a:p>
            <a:r>
              <a:rPr lang="en-US" dirty="0"/>
              <a:t>Explicitly taught in K-4 Elementary Computer Teacher</a:t>
            </a:r>
          </a:p>
          <a:p>
            <a:pPr lvl="1"/>
            <a:r>
              <a:rPr lang="en-US" dirty="0"/>
              <a:t>Increment- 40 min. for 1 period each week</a:t>
            </a:r>
          </a:p>
          <a:p>
            <a:r>
              <a:rPr lang="en-US" dirty="0"/>
              <a:t>STEM Coach </a:t>
            </a:r>
          </a:p>
          <a:p>
            <a:pPr lvl="1"/>
            <a:r>
              <a:rPr lang="en-US" dirty="0"/>
              <a:t>Title IV funded</a:t>
            </a:r>
          </a:p>
          <a:p>
            <a:pPr lvl="1"/>
            <a:r>
              <a:rPr lang="en-US" dirty="0"/>
              <a:t>STEM: Engineering, Coding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AFC80B-D6F3-4FA9-9825-91E13A9F2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584" y="1572573"/>
            <a:ext cx="2844913" cy="18966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353DF9-D96C-47A1-8B0D-BAAA23A24C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6156" y="3585796"/>
            <a:ext cx="1272294" cy="12598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31B746-4299-4C52-8DF2-64D22743F7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6100" y="4012752"/>
            <a:ext cx="1358561" cy="11188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0BA860-37C1-46F2-8860-A96D6E5773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4789" y="5361756"/>
            <a:ext cx="1767993" cy="70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146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F0F23-3406-4C57-B56B-4B49ED4B9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Middle School</a:t>
            </a:r>
            <a:br>
              <a:rPr lang="en-US" dirty="0"/>
            </a:br>
            <a:r>
              <a:rPr lang="en-US" dirty="0"/>
              <a:t>Computer, Engineering, Technology, 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35A65-96A0-4AB9-918E-6E24BCC37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Integrated across classes 5-8</a:t>
            </a:r>
          </a:p>
          <a:p>
            <a:pPr lvl="1"/>
            <a:r>
              <a:rPr lang="en-US" dirty="0"/>
              <a:t>Similar to R/W</a:t>
            </a:r>
          </a:p>
          <a:p>
            <a:pPr lvl="1"/>
            <a:r>
              <a:rPr lang="en-US" dirty="0"/>
              <a:t>M, ELA, SS, Science</a:t>
            </a:r>
          </a:p>
          <a:p>
            <a:r>
              <a:rPr lang="en-US" dirty="0"/>
              <a:t>Explicitly taught in 5-8 Computer Teacher</a:t>
            </a:r>
          </a:p>
          <a:p>
            <a:pPr lvl="1"/>
            <a:r>
              <a:rPr lang="en-US" dirty="0"/>
              <a:t>Increment- 40 min. period each week  (Approx. 9wk./Special- every student has approx. 60 days) </a:t>
            </a:r>
          </a:p>
          <a:p>
            <a:pPr lvl="1"/>
            <a:r>
              <a:rPr lang="en-US" dirty="0"/>
              <a:t>Computer 5,6,7,8 </a:t>
            </a:r>
          </a:p>
          <a:p>
            <a:r>
              <a:rPr lang="en-US" dirty="0"/>
              <a:t>List other areas</a:t>
            </a:r>
          </a:p>
          <a:p>
            <a:pPr lvl="1"/>
            <a:r>
              <a:rPr lang="en-US" dirty="0"/>
              <a:t>STEM 5 and 6 </a:t>
            </a:r>
          </a:p>
          <a:p>
            <a:pPr lvl="1"/>
            <a:r>
              <a:rPr lang="en-US" dirty="0"/>
              <a:t>Shop Skills 6,7,8 and Shop Extensions</a:t>
            </a:r>
          </a:p>
          <a:p>
            <a:pPr lvl="1"/>
            <a:r>
              <a:rPr lang="en-US" dirty="0"/>
              <a:t>STEM: Engineering, Coding</a:t>
            </a:r>
          </a:p>
          <a:p>
            <a:pPr lvl="1"/>
            <a:r>
              <a:rPr lang="en-US" dirty="0"/>
              <a:t>Personal Finance 8</a:t>
            </a:r>
          </a:p>
        </p:txBody>
      </p:sp>
    </p:spTree>
    <p:extLst>
      <p:ext uri="{BB962C8B-B14F-4D97-AF65-F5344CB8AC3E}">
        <p14:creationId xmlns:p14="http://schemas.microsoft.com/office/powerpoint/2010/main" val="1294710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F0F23-3406-4C57-B56B-4B49ED4B9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School: C,E,T, STEM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35A65-96A0-4AB9-918E-6E24BCC37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19311"/>
            <a:ext cx="8596668" cy="500809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Integrated across 9-12 courses</a:t>
            </a:r>
          </a:p>
          <a:p>
            <a:pPr lvl="1"/>
            <a:r>
              <a:rPr lang="en-US" dirty="0"/>
              <a:t>Similar to R/W and CTW Standards</a:t>
            </a:r>
          </a:p>
          <a:p>
            <a:pPr lvl="1"/>
            <a:r>
              <a:rPr lang="en-US" dirty="0"/>
              <a:t>All contents</a:t>
            </a:r>
          </a:p>
          <a:p>
            <a:r>
              <a:rPr lang="en-US" dirty="0"/>
              <a:t>Explicitly taught in HS Computer Teacher (75% Business/25% Tech.)</a:t>
            </a:r>
          </a:p>
          <a:p>
            <a:pPr lvl="1"/>
            <a:r>
              <a:rPr lang="en-US" dirty="0"/>
              <a:t>Increment- 40 min. period each day</a:t>
            </a:r>
          </a:p>
          <a:p>
            <a:pPr lvl="1"/>
            <a:r>
              <a:rPr lang="en-US" dirty="0"/>
              <a:t>Current Courses: Web Design, Computer Technology, Business Law, Business Management, Accounting 1, Financial Record Keeping, Computer Programming, Computer</a:t>
            </a:r>
          </a:p>
          <a:p>
            <a:r>
              <a:rPr lang="en-US" dirty="0"/>
              <a:t>Other Courses:</a:t>
            </a:r>
          </a:p>
          <a:p>
            <a:pPr lvl="1"/>
            <a:r>
              <a:rPr lang="en-US" dirty="0"/>
              <a:t>Yearbook, Journalism, Film and Society, Sports, Justice Education</a:t>
            </a:r>
          </a:p>
          <a:p>
            <a:pPr lvl="1"/>
            <a:r>
              <a:rPr lang="en-US" dirty="0"/>
              <a:t>Biology, Anatomy &amp; Physiology, Science &amp; Technology, Robotics, Earth and Space</a:t>
            </a:r>
          </a:p>
          <a:p>
            <a:pPr lvl="1"/>
            <a:r>
              <a:rPr lang="en-US" dirty="0"/>
              <a:t>Personal Finance (CTW), Fundamentals of Science, Probability and Statistics, Environmental Science, Algebra, Geometry, Adv. Algebra, Pre-Calc., Calculus, DE College Algebra</a:t>
            </a:r>
          </a:p>
          <a:p>
            <a:pPr lvl="1"/>
            <a:r>
              <a:rPr lang="en-US" b="1" dirty="0"/>
              <a:t>Dual</a:t>
            </a:r>
            <a:r>
              <a:rPr lang="en-US" dirty="0"/>
              <a:t> PCT: Power Tools, Engineering, Serve Safe, Horticulture. ESP: Into. Statistics, Management Principles, Principals of Accounting II, Principals of Microeconomics, Survey of Mathematical Ideas. LCC: Intro. To Business, Operating Systems Fundamentals, Macroeconomics, Microeconomics, Principles of Marketing, College Algebra, Intro. Stats. &amp; Data, Intro. To Sports Management, Information Technology Management</a:t>
            </a:r>
          </a:p>
        </p:txBody>
      </p:sp>
    </p:spTree>
    <p:extLst>
      <p:ext uri="{BB962C8B-B14F-4D97-AF65-F5344CB8AC3E}">
        <p14:creationId xmlns:p14="http://schemas.microsoft.com/office/powerpoint/2010/main" val="2770173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F0F23-3406-4C57-B56B-4B49ED4B9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CTE-STEM in our HS</a:t>
            </a:r>
            <a:br>
              <a:rPr lang="en-US" dirty="0"/>
            </a:b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728BD9-FDD3-4DE8-B8F0-94B14E5D9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7419" y="609600"/>
            <a:ext cx="2491956" cy="21718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597F291-9D2B-4671-B507-C2D91AED0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9774" y="3600844"/>
            <a:ext cx="2320352" cy="26984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AEF0F18-697F-4660-9CFD-7BBB2A69B4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1872" y="4427668"/>
            <a:ext cx="2882298" cy="195884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D4890B2-30EB-44E1-A889-892924234E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647" y="1876243"/>
            <a:ext cx="2022194" cy="31055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2F496E7-14EA-43DD-A317-74667A2BED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9989" y="1490862"/>
            <a:ext cx="2882298" cy="18053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CBB135E-9740-41BC-8E80-A3B82FFFE9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99934" y="2389938"/>
            <a:ext cx="2022193" cy="181264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49AF453-6D09-4575-89D0-41FB77697B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99933" y="456780"/>
            <a:ext cx="2186530" cy="169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970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F0F23-3406-4C57-B56B-4B49ED4B9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3440"/>
          </a:xfrm>
        </p:spPr>
        <p:txBody>
          <a:bodyPr>
            <a:normAutofit fontScale="90000"/>
          </a:bodyPr>
          <a:lstStyle/>
          <a:p>
            <a:r>
              <a:rPr lang="en-US" dirty="0">
                <a:hlinkClick r:id="rId3" action="ppaction://hlinkfile"/>
              </a:rPr>
              <a:t>High School: Engineering POS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>
            <a:hlinkClick r:id="rId3" action="ppaction://hlinkfile"/>
            <a:extLst>
              <a:ext uri="{FF2B5EF4-FFF2-40B4-BE49-F238E27FC236}">
                <a16:creationId xmlns:a16="http://schemas.microsoft.com/office/drawing/2014/main" id="{189955A9-5584-4A65-9F2B-9E11F6C85B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334" y="1172307"/>
            <a:ext cx="8215645" cy="549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25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F0F23-3406-4C57-B56B-4B49ED4B9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39372"/>
          </a:xfrm>
        </p:spPr>
        <p:txBody>
          <a:bodyPr>
            <a:normAutofit fontScale="90000"/>
          </a:bodyPr>
          <a:lstStyle/>
          <a:p>
            <a:r>
              <a:rPr lang="en-US" dirty="0">
                <a:hlinkClick r:id="rId3" action="ppaction://hlinkfile"/>
              </a:rPr>
              <a:t>High School: Health Occupations</a:t>
            </a:r>
            <a:br>
              <a:rPr lang="en-US" dirty="0"/>
            </a:br>
            <a:endParaRPr lang="en-US" dirty="0"/>
          </a:p>
        </p:txBody>
      </p:sp>
      <p:pic>
        <p:nvPicPr>
          <p:cNvPr id="7" name="Picture 6">
            <a:hlinkClick r:id="rId3" action="ppaction://hlinkfile"/>
            <a:extLst>
              <a:ext uri="{FF2B5EF4-FFF2-40B4-BE49-F238E27FC236}">
                <a16:creationId xmlns:a16="http://schemas.microsoft.com/office/drawing/2014/main" id="{9BABEE51-0609-4920-B86C-F70577D980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538" y="1318181"/>
            <a:ext cx="7948246" cy="531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14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4C3DF-91EE-400F-AB29-433DC5B22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003" y="189914"/>
            <a:ext cx="8926999" cy="1062112"/>
          </a:xfrm>
        </p:spPr>
        <p:txBody>
          <a:bodyPr/>
          <a:lstStyle/>
          <a:p>
            <a:r>
              <a:rPr lang="en-US" dirty="0">
                <a:hlinkClick r:id="rId3"/>
              </a:rPr>
              <a:t>High School: Aviation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D7508-A91E-4561-B5DB-E6CD3E012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62" y="844062"/>
            <a:ext cx="11437035" cy="6013938"/>
          </a:xfrm>
        </p:spPr>
        <p:txBody>
          <a:bodyPr numCol="2">
            <a:normAutofit fontScale="32500" lnSpcReduction="20000"/>
          </a:bodyPr>
          <a:lstStyle/>
          <a:p>
            <a:pPr marL="0" indent="0">
              <a:buNone/>
            </a:pPr>
            <a:r>
              <a:rPr lang="en-US" sz="4300" u="sng" dirty="0"/>
              <a:t>Content:</a:t>
            </a:r>
          </a:p>
          <a:p>
            <a:r>
              <a:rPr lang="en-US" sz="4300" dirty="0"/>
              <a:t>Introduction to Aviation and Aerospace</a:t>
            </a:r>
          </a:p>
          <a:p>
            <a:r>
              <a:rPr lang="en-US" sz="4300" dirty="0"/>
              <a:t>Overview of Commercial, Military, and General Aviation</a:t>
            </a:r>
          </a:p>
          <a:p>
            <a:r>
              <a:rPr lang="en-US" sz="4300" dirty="0"/>
              <a:t>Introduction to Unmanned Aircraft Systems</a:t>
            </a:r>
          </a:p>
          <a:p>
            <a:r>
              <a:rPr lang="en-US" sz="4300" dirty="0"/>
              <a:t>Introduction to Space Exploration</a:t>
            </a:r>
          </a:p>
          <a:p>
            <a:r>
              <a:rPr lang="en-US" sz="4300" dirty="0"/>
              <a:t>Aviation’s Primitive Beginnings (DaVinci/Greek)</a:t>
            </a:r>
          </a:p>
          <a:p>
            <a:r>
              <a:rPr lang="en-US" sz="4300" dirty="0"/>
              <a:t>Hot Air and Gas Ballooning</a:t>
            </a:r>
          </a:p>
          <a:p>
            <a:r>
              <a:rPr lang="en-US" sz="4300" dirty="0"/>
              <a:t>Glider Flight and Early Innovators</a:t>
            </a:r>
          </a:p>
          <a:p>
            <a:r>
              <a:rPr lang="en-US" sz="4300" dirty="0"/>
              <a:t>Powered, Controlled Flight</a:t>
            </a:r>
          </a:p>
          <a:p>
            <a:r>
              <a:rPr lang="en-US" sz="4300" dirty="0"/>
              <a:t>First Practical Applications of Airplanes, Commercial and Military</a:t>
            </a:r>
          </a:p>
          <a:p>
            <a:r>
              <a:rPr lang="en-US" sz="4300" dirty="0"/>
              <a:t>Women in Early Aviation</a:t>
            </a:r>
          </a:p>
          <a:p>
            <a:r>
              <a:rPr lang="en-US" sz="4300" dirty="0"/>
              <a:t>Aviation Innovation and World War II</a:t>
            </a:r>
          </a:p>
          <a:p>
            <a:r>
              <a:rPr lang="en-US" sz="4300" dirty="0"/>
              <a:t>Development of the Jet Engine</a:t>
            </a:r>
          </a:p>
          <a:p>
            <a:r>
              <a:rPr lang="en-US" sz="4300" dirty="0"/>
              <a:t>The Space Race</a:t>
            </a:r>
          </a:p>
          <a:p>
            <a:r>
              <a:rPr lang="en-US" sz="4300" dirty="0"/>
              <a:t>Modern Aircraft Design-Navigation, Composites and Structures</a:t>
            </a:r>
          </a:p>
          <a:p>
            <a:r>
              <a:rPr lang="en-US" sz="4300" dirty="0"/>
              <a:t>Categories and Classes of Aircraft, UAS</a:t>
            </a:r>
          </a:p>
          <a:p>
            <a:r>
              <a:rPr lang="en-US" sz="4300" dirty="0"/>
              <a:t>Design Considerations for Aircraft</a:t>
            </a:r>
          </a:p>
          <a:p>
            <a:r>
              <a:rPr lang="en-US" sz="4300" dirty="0"/>
              <a:t>Manned and Unmanned Aircraft Components</a:t>
            </a:r>
          </a:p>
          <a:p>
            <a:r>
              <a:rPr lang="en-US" sz="4300" dirty="0"/>
              <a:t>Aircraft Construction</a:t>
            </a:r>
          </a:p>
          <a:p>
            <a:r>
              <a:rPr lang="en-US" sz="4300" dirty="0"/>
              <a:t>Air is Fluid, Air Density, Density Altitude</a:t>
            </a:r>
          </a:p>
          <a:p>
            <a:r>
              <a:rPr lang="en-US" sz="4300" dirty="0"/>
              <a:t>Forces of Flight (Vectors, Airfoils, Lift Production, Aerodynamic Stalls, Weight &amp; Balance)</a:t>
            </a:r>
          </a:p>
          <a:p>
            <a:r>
              <a:rPr lang="en-US" sz="4300" dirty="0"/>
              <a:t>Stability Design and Rotorcraft Lift</a:t>
            </a:r>
          </a:p>
          <a:p>
            <a:r>
              <a:rPr lang="en-US" sz="4300" dirty="0"/>
              <a:t>Primary and Secondary Controls</a:t>
            </a:r>
          </a:p>
          <a:p>
            <a:r>
              <a:rPr lang="en-US" sz="4300" dirty="0"/>
              <a:t>Structural Loads</a:t>
            </a:r>
          </a:p>
          <a:p>
            <a:r>
              <a:rPr lang="en-US" sz="4300" dirty="0"/>
              <a:t>Career/job Application</a:t>
            </a:r>
          </a:p>
          <a:p>
            <a:r>
              <a:rPr lang="en-US" sz="4300" dirty="0"/>
              <a:t>Weather and the Atmosphere</a:t>
            </a:r>
          </a:p>
          <a:p>
            <a:r>
              <a:rPr lang="en-US" sz="4300" dirty="0"/>
              <a:t>Aviation Weather Observation and Forecasts</a:t>
            </a:r>
          </a:p>
          <a:p>
            <a:r>
              <a:rPr lang="en-US" sz="4300" dirty="0"/>
              <a:t>Airport Markings, Signs, Data, &amp; Communications</a:t>
            </a:r>
          </a:p>
          <a:p>
            <a:r>
              <a:rPr lang="en-US" sz="4300" dirty="0"/>
              <a:t>Aeronautical Charts and Airspace Systems</a:t>
            </a:r>
          </a:p>
          <a:p>
            <a:r>
              <a:rPr lang="en-US" sz="4300" dirty="0"/>
              <a:t>Instrument Flight</a:t>
            </a:r>
          </a:p>
          <a:p>
            <a:r>
              <a:rPr lang="en-US" sz="4300" dirty="0"/>
              <a:t>Commercial Aviation</a:t>
            </a:r>
          </a:p>
          <a:p>
            <a:r>
              <a:rPr lang="en-US" sz="4300" dirty="0"/>
              <a:t>Advanced Aircraft Systems</a:t>
            </a:r>
          </a:p>
          <a:p>
            <a:r>
              <a:rPr lang="en-US" sz="4300" dirty="0"/>
              <a:t>Drones, UAS</a:t>
            </a:r>
          </a:p>
          <a:p>
            <a:r>
              <a:rPr lang="en-US" sz="4300" dirty="0"/>
              <a:t>Aviation Entrepreneurs &amp; Business Plan</a:t>
            </a:r>
          </a:p>
          <a:p>
            <a:endParaRPr lang="en-US" sz="4300" dirty="0"/>
          </a:p>
          <a:p>
            <a:endParaRPr lang="en-US" sz="43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93543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4C3DF-91EE-400F-AB29-433DC5B22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003" y="189914"/>
            <a:ext cx="8926999" cy="1062112"/>
          </a:xfrm>
        </p:spPr>
        <p:txBody>
          <a:bodyPr/>
          <a:lstStyle/>
          <a:p>
            <a:r>
              <a:rPr lang="en-US" dirty="0">
                <a:hlinkClick r:id="rId3"/>
              </a:rPr>
              <a:t>Standards:</a:t>
            </a:r>
            <a:endParaRPr lang="en-US" dirty="0"/>
          </a:p>
        </p:txBody>
      </p:sp>
      <p:pic>
        <p:nvPicPr>
          <p:cNvPr id="7" name="Picture 6">
            <a:hlinkClick r:id="rId3"/>
            <a:extLst>
              <a:ext uri="{FF2B5EF4-FFF2-40B4-BE49-F238E27FC236}">
                <a16:creationId xmlns:a16="http://schemas.microsoft.com/office/drawing/2014/main" id="{DBB2428E-870E-423A-9BEE-B17B1CE2DE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047" y="974254"/>
            <a:ext cx="9998306" cy="520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9663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8761</TotalTime>
  <Words>805</Words>
  <Application>Microsoft Office PowerPoint</Application>
  <PresentationFormat>Widescreen</PresentationFormat>
  <Paragraphs>125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Trebuchet MS</vt:lpstr>
      <vt:lpstr>Wingdings 3</vt:lpstr>
      <vt:lpstr>Facet</vt:lpstr>
      <vt:lpstr>K-12 Computer, Technology, Engineering</vt:lpstr>
      <vt:lpstr>Elementary  Computer, Engineering, Tech. STEM</vt:lpstr>
      <vt:lpstr>Middle School Computer, Engineering, Technology, STEM</vt:lpstr>
      <vt:lpstr>High School: C,E,T, STEM </vt:lpstr>
      <vt:lpstr>CTE-STEM in our HS </vt:lpstr>
      <vt:lpstr>High School: Engineering POS </vt:lpstr>
      <vt:lpstr>High School: Health Occupations </vt:lpstr>
      <vt:lpstr>High School: Aviation</vt:lpstr>
      <vt:lpstr>Standards:</vt:lpstr>
      <vt:lpstr>STEEL Breakdown:</vt:lpstr>
      <vt:lpstr>STEEL Grade Bands- Example</vt:lpstr>
      <vt:lpstr>Business, Computer, and Information Technology Standards K-12 of 2012</vt:lpstr>
      <vt:lpstr>Business, Computer, and Information Technology Standards Continued-</vt:lpstr>
      <vt:lpstr>Business, Computer, and Information Technology Standards Example</vt:lpstr>
      <vt:lpstr>Other Standards </vt:lpstr>
      <vt:lpstr>Take away-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K-12 Computer, Technology, Engineering</dc:title>
  <dc:creator>Coots, Amy</dc:creator>
  <cp:lastModifiedBy>Coots, Amy</cp:lastModifiedBy>
  <cp:revision>22</cp:revision>
  <cp:lastPrinted>2023-10-04T00:11:54Z</cp:lastPrinted>
  <dcterms:created xsi:type="dcterms:W3CDTF">2023-09-06T15:38:06Z</dcterms:created>
  <dcterms:modified xsi:type="dcterms:W3CDTF">2023-10-04T15:06:41Z</dcterms:modified>
</cp:coreProperties>
</file>