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9"/>
  </p:notesMasterIdLst>
  <p:handoutMasterIdLst>
    <p:handoutMasterId r:id="rId60"/>
  </p:handoutMasterIdLst>
  <p:sldIdLst>
    <p:sldId id="256" r:id="rId5"/>
    <p:sldId id="258" r:id="rId6"/>
    <p:sldId id="260" r:id="rId7"/>
    <p:sldId id="261" r:id="rId8"/>
    <p:sldId id="310" r:id="rId9"/>
    <p:sldId id="499" r:id="rId10"/>
    <p:sldId id="367" r:id="rId11"/>
    <p:sldId id="262" r:id="rId12"/>
    <p:sldId id="264" r:id="rId13"/>
    <p:sldId id="265" r:id="rId14"/>
    <p:sldId id="266" r:id="rId15"/>
    <p:sldId id="268" r:id="rId16"/>
    <p:sldId id="269" r:id="rId17"/>
    <p:sldId id="322" r:id="rId18"/>
    <p:sldId id="327" r:id="rId19"/>
    <p:sldId id="328" r:id="rId20"/>
    <p:sldId id="332" r:id="rId21"/>
    <p:sldId id="270" r:id="rId22"/>
    <p:sldId id="339" r:id="rId23"/>
    <p:sldId id="340" r:id="rId24"/>
    <p:sldId id="335" r:id="rId25"/>
    <p:sldId id="338" r:id="rId26"/>
    <p:sldId id="334" r:id="rId27"/>
    <p:sldId id="272" r:id="rId28"/>
    <p:sldId id="351" r:id="rId29"/>
    <p:sldId id="368" r:id="rId30"/>
    <p:sldId id="341" r:id="rId31"/>
    <p:sldId id="500" r:id="rId32"/>
    <p:sldId id="501" r:id="rId33"/>
    <p:sldId id="502" r:id="rId34"/>
    <p:sldId id="312" r:id="rId35"/>
    <p:sldId id="325" r:id="rId36"/>
    <p:sldId id="343" r:id="rId37"/>
    <p:sldId id="374" r:id="rId38"/>
    <p:sldId id="376" r:id="rId39"/>
    <p:sldId id="389" r:id="rId40"/>
    <p:sldId id="377" r:id="rId41"/>
    <p:sldId id="380" r:id="rId42"/>
    <p:sldId id="381" r:id="rId43"/>
    <p:sldId id="382" r:id="rId44"/>
    <p:sldId id="383" r:id="rId45"/>
    <p:sldId id="384" r:id="rId46"/>
    <p:sldId id="385" r:id="rId47"/>
    <p:sldId id="497" r:id="rId48"/>
    <p:sldId id="386" r:id="rId49"/>
    <p:sldId id="344" r:id="rId50"/>
    <p:sldId id="285" r:id="rId51"/>
    <p:sldId id="353" r:id="rId52"/>
    <p:sldId id="348" r:id="rId53"/>
    <p:sldId id="370" r:id="rId54"/>
    <p:sldId id="498" r:id="rId55"/>
    <p:sldId id="300" r:id="rId56"/>
    <p:sldId id="282" r:id="rId57"/>
    <p:sldId id="390" r:id="rId58"/>
  </p:sldIdLst>
  <p:sldSz cx="9144000" cy="5143500" type="screen16x9"/>
  <p:notesSz cx="9309100" cy="7023100"/>
  <p:custDataLst>
    <p:tags r:id="rId61"/>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37">
          <p15:clr>
            <a:srgbClr val="A4A3A4"/>
          </p15:clr>
        </p15:guide>
        <p15:guide id="2" pos="2880">
          <p15:clr>
            <a:srgbClr val="A4A3A4"/>
          </p15:clr>
        </p15:guide>
      </p15:sldGuideLst>
    </p:ext>
    <p:ext uri="{2D200454-40CA-4A62-9FC3-DE9A4176ACB9}">
      <p15:notesGuideLst xmlns:p15="http://schemas.microsoft.com/office/powerpoint/2012/main">
        <p15:guide id="1" orient="horz" pos="2212">
          <p15:clr>
            <a:srgbClr val="A4A3A4"/>
          </p15:clr>
        </p15:guide>
        <p15:guide id="2" pos="293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45F70A-7143-D5D2-91AB-6A58D350529E}" name="Berger, Sarah (LABOR)" initials="BS(" userId="S::Sarah.Berger@labor.ny.gov::4e42e5d0-2197-41ca-b1ea-220e6f1e3613" providerId="AD"/>
  <p188:author id="{AFFA4E30-610A-69F6-873E-A8D8FC55D0F2}" name="Vallese, Gabrielle (LABOR)" initials="VG(" userId="S::Gabrielle.Vallese@labor.ny.gov::a9a6c6f7-7870-464d-a31a-7616ae3be614" providerId="AD"/>
  <p188:author id="{1B176C7E-3049-116B-940C-2540C9F9E0A5}" name="Berger, Sarah (LABOR)" initials="B(" userId="S::sarah.berger@labor.ny.gov::4e42e5d0-2197-41ca-b1ea-220e6f1e3613" providerId="AD"/>
  <p188:author id="{12F5D8C1-7677-A475-B3C3-B5667732236E}" name="Monte, Christine (LABOR)" initials="MC(" userId="S::Christine.Monte@labor.ny.gov::2006fea0-57a0-449b-82e2-9a32cc68d553" providerId="AD"/>
  <p188:author id="{139D82D7-C996-831E-4ECB-581A3CECF6C5}" name="Blodgett, Susan M (LABOR)" initials="BSM(" userId="S::Susan.Blodgett@labor.ny.gov::02cb22ad-6f58-4f2c-8397-f975f8c7c030" providerId="AD"/>
  <p188:author id="{F7F1F7E2-9EFA-BEAF-2AD1-37A13B80C635}" name="Vallese, Gabrielle (LABOR)" initials="V(" userId="S::gabrielle.vallese@labor.ny.gov::a9a6c6f7-7870-464d-a31a-7616ae3be61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Usher, John  (LABOR)" initials="UJ(" lastIdx="3" clrIdx="0">
    <p:extLst>
      <p:ext uri="{19B8F6BF-5375-455C-9EA6-DF929625EA0E}">
        <p15:presenceInfo xmlns:p15="http://schemas.microsoft.com/office/powerpoint/2012/main" userId="S::John.Usher@labor.ny.gov::6cf69502-71fe-42d9-8bd2-4457b7d14fe9" providerId="AD"/>
      </p:ext>
    </p:extLst>
  </p:cmAuthor>
  <p:cmAuthor id="2" name="Showers, Hilary (GOER)" initials="SH(" lastIdx="3" clrIdx="1">
    <p:extLst>
      <p:ext uri="{19B8F6BF-5375-455C-9EA6-DF929625EA0E}">
        <p15:presenceInfo xmlns:p15="http://schemas.microsoft.com/office/powerpoint/2012/main" userId="S::Hilary.Showers@goer.ny.gov::f301148a-6da4-470d-9bb0-a9db14dafe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6569"/>
    <a:srgbClr val="002D73"/>
    <a:srgbClr val="FFFFFF"/>
    <a:srgbClr val="007681"/>
    <a:srgbClr val="00732D"/>
    <a:srgbClr val="006666"/>
    <a:srgbClr val="396497"/>
    <a:srgbClr val="3D6A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0" autoAdjust="0"/>
    <p:restoredTop sz="94781" autoAdjust="0"/>
  </p:normalViewPr>
  <p:slideViewPr>
    <p:cSldViewPr snapToGrid="0" snapToObjects="1">
      <p:cViewPr varScale="1">
        <p:scale>
          <a:sx n="141" d="100"/>
          <a:sy n="141" d="100"/>
        </p:scale>
        <p:origin x="738" y="120"/>
      </p:cViewPr>
      <p:guideLst>
        <p:guide orient="horz" pos="1637"/>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7" d="100"/>
          <a:sy n="77" d="100"/>
        </p:scale>
        <p:origin x="-2069" y="-86"/>
      </p:cViewPr>
      <p:guideLst>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tags" Target="tags/tag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67" Type="http://schemas.microsoft.com/office/2018/10/relationships/authors" Targe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38" cy="350838"/>
          </a:xfrm>
          <a:prstGeom prst="rect">
            <a:avLst/>
          </a:prstGeom>
        </p:spPr>
        <p:txBody>
          <a:bodyPr vert="horz" lIns="93314" tIns="46657" rIns="93314" bIns="46657"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5273675" y="0"/>
            <a:ext cx="4033838" cy="350838"/>
          </a:xfrm>
          <a:prstGeom prst="rect">
            <a:avLst/>
          </a:prstGeom>
        </p:spPr>
        <p:txBody>
          <a:bodyPr vert="horz" lIns="93314" tIns="46657" rIns="93314" bIns="46657" rtlCol="0"/>
          <a:lstStyle>
            <a:lvl1pPr algn="r" eaLnBrk="1" hangingPunct="1">
              <a:defRPr sz="1200">
                <a:latin typeface="Arial" charset="0"/>
              </a:defRPr>
            </a:lvl1pPr>
          </a:lstStyle>
          <a:p>
            <a:pPr>
              <a:defRPr/>
            </a:pPr>
            <a:fld id="{3EBB424C-4C24-47C9-9BC2-154897EAF31C}" type="datetimeFigureOut">
              <a:rPr lang="en-US"/>
              <a:pPr>
                <a:defRPr/>
              </a:pPr>
              <a:t>5/7/2024</a:t>
            </a:fld>
            <a:endParaRPr lang="en-US" dirty="0"/>
          </a:p>
        </p:txBody>
      </p:sp>
      <p:sp>
        <p:nvSpPr>
          <p:cNvPr id="4" name="Footer Placeholder 3"/>
          <p:cNvSpPr>
            <a:spLocks noGrp="1"/>
          </p:cNvSpPr>
          <p:nvPr>
            <p:ph type="ftr" sz="quarter" idx="2"/>
          </p:nvPr>
        </p:nvSpPr>
        <p:spPr>
          <a:xfrm>
            <a:off x="0" y="6670675"/>
            <a:ext cx="4033838" cy="350838"/>
          </a:xfrm>
          <a:prstGeom prst="rect">
            <a:avLst/>
          </a:prstGeom>
        </p:spPr>
        <p:txBody>
          <a:bodyPr vert="horz" lIns="93314" tIns="46657" rIns="93314" bIns="46657"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5273675" y="6670675"/>
            <a:ext cx="4033838" cy="350838"/>
          </a:xfrm>
          <a:prstGeom prst="rect">
            <a:avLst/>
          </a:prstGeom>
        </p:spPr>
        <p:txBody>
          <a:bodyPr vert="horz" wrap="square" lIns="93314" tIns="46657" rIns="93314" bIns="46657" numCol="1" anchor="b" anchorCtr="0" compatLnSpc="1">
            <a:prstTxWarp prst="textNoShape">
              <a:avLst/>
            </a:prstTxWarp>
          </a:bodyPr>
          <a:lstStyle>
            <a:lvl1pPr algn="r" eaLnBrk="1" hangingPunct="1">
              <a:defRPr sz="1200"/>
            </a:lvl1pPr>
          </a:lstStyle>
          <a:p>
            <a:pPr>
              <a:defRPr/>
            </a:pPr>
            <a:fld id="{13517D9A-D844-4FD2-9820-DD121E912E4A}"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38" cy="350838"/>
          </a:xfrm>
          <a:prstGeom prst="rect">
            <a:avLst/>
          </a:prstGeom>
        </p:spPr>
        <p:txBody>
          <a:bodyPr vert="horz" lIns="93314" tIns="46657" rIns="93314" bIns="46657"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273675" y="0"/>
            <a:ext cx="4033838" cy="350838"/>
          </a:xfrm>
          <a:prstGeom prst="rect">
            <a:avLst/>
          </a:prstGeom>
        </p:spPr>
        <p:txBody>
          <a:bodyPr vert="horz" lIns="93314" tIns="46657" rIns="93314" bIns="46657" rtlCol="0"/>
          <a:lstStyle>
            <a:lvl1pPr algn="r" eaLnBrk="1" fontAlgn="auto" hangingPunct="1">
              <a:spcBef>
                <a:spcPts val="0"/>
              </a:spcBef>
              <a:spcAft>
                <a:spcPts val="0"/>
              </a:spcAft>
              <a:defRPr sz="1200">
                <a:latin typeface="+mn-lt"/>
              </a:defRPr>
            </a:lvl1pPr>
          </a:lstStyle>
          <a:p>
            <a:pPr>
              <a:defRPr/>
            </a:pPr>
            <a:fld id="{C1AB3FE8-8F81-466F-8A41-49B4E0F0D952}" type="datetimeFigureOut">
              <a:rPr lang="en-US"/>
              <a:pPr>
                <a:defRPr/>
              </a:pPr>
              <a:t>5/7/2024</a:t>
            </a:fld>
            <a:endParaRPr lang="en-US" dirty="0"/>
          </a:p>
        </p:txBody>
      </p:sp>
      <p:sp>
        <p:nvSpPr>
          <p:cNvPr id="4" name="Slide Image Placeholder 3"/>
          <p:cNvSpPr>
            <a:spLocks noGrp="1" noRot="1" noChangeAspect="1"/>
          </p:cNvSpPr>
          <p:nvPr>
            <p:ph type="sldImg" idx="2"/>
          </p:nvPr>
        </p:nvSpPr>
        <p:spPr>
          <a:xfrm>
            <a:off x="2312988" y="527050"/>
            <a:ext cx="4683125" cy="2633663"/>
          </a:xfrm>
          <a:prstGeom prst="rect">
            <a:avLst/>
          </a:prstGeom>
          <a:noFill/>
          <a:ln w="12700">
            <a:solidFill>
              <a:prstClr val="black"/>
            </a:solidFill>
          </a:ln>
        </p:spPr>
        <p:txBody>
          <a:bodyPr vert="horz" lIns="93314" tIns="46657" rIns="93314" bIns="46657" rtlCol="0" anchor="ctr"/>
          <a:lstStyle/>
          <a:p>
            <a:pPr lvl="0"/>
            <a:endParaRPr lang="en-US" noProof="0" dirty="0"/>
          </a:p>
        </p:txBody>
      </p:sp>
      <p:sp>
        <p:nvSpPr>
          <p:cNvPr id="5" name="Notes Placeholder 4"/>
          <p:cNvSpPr>
            <a:spLocks noGrp="1"/>
          </p:cNvSpPr>
          <p:nvPr>
            <p:ph type="body" sz="quarter" idx="3"/>
          </p:nvPr>
        </p:nvSpPr>
        <p:spPr>
          <a:xfrm>
            <a:off x="931863" y="3336925"/>
            <a:ext cx="7445375" cy="3159125"/>
          </a:xfrm>
          <a:prstGeom prst="rect">
            <a:avLst/>
          </a:prstGeom>
        </p:spPr>
        <p:txBody>
          <a:bodyPr vert="horz" lIns="93314" tIns="46657" rIns="93314" bIns="4665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670675"/>
            <a:ext cx="4033838" cy="350838"/>
          </a:xfrm>
          <a:prstGeom prst="rect">
            <a:avLst/>
          </a:prstGeom>
        </p:spPr>
        <p:txBody>
          <a:bodyPr vert="horz" lIns="93314" tIns="46657" rIns="93314" bIns="46657"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273675" y="6670675"/>
            <a:ext cx="4033838" cy="350838"/>
          </a:xfrm>
          <a:prstGeom prst="rect">
            <a:avLst/>
          </a:prstGeom>
        </p:spPr>
        <p:txBody>
          <a:bodyPr vert="horz" wrap="square" lIns="93314" tIns="46657" rIns="93314" bIns="46657"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F24C6442-D35B-480E-BCA0-AE3B7399E63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971061-64DE-4A87-864C-5089E40A45C9}" type="slidenum">
              <a:rPr lang="en-US" altLang="en-US" smtClean="0"/>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E86E5F-EFD5-427D-8852-59E572413935}" type="slidenum">
              <a:rPr lang="en-US" altLang="en-US" smtClean="0"/>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F75E78-4F3A-49DC-8598-52A9B54C7EDE}" type="slidenum">
              <a:rPr lang="en-US" altLang="en-US" smtClean="0"/>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1580D5-23B6-4B39-AD6F-80E13BAAA332}" type="slidenum">
              <a:rPr lang="en-US" altLang="en-US" smtClean="0"/>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0186FF-D6C0-4CA0-A5B4-78C9C294FECC}" type="slidenum">
              <a:rPr lang="en-US" altLang="en-US" smtClean="0"/>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56726C-207F-49C7-9368-5D248DD53A09}" type="slidenum">
              <a:rPr lang="en-US" altLang="en-US" smtClean="0"/>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076146-A651-47CF-AC1B-A26115D8195F}" type="slidenum">
              <a:rPr lang="en-US" altLang="en-US" smtClean="0"/>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E79F31-0A41-41D3-9890-F4C09D3CEE80}" type="slidenum">
              <a:rPr lang="en-US" altLang="en-US" smtClean="0"/>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2813" eaLnBrk="1" hangingPunct="1">
              <a:spcBef>
                <a:spcPct val="0"/>
              </a:spcBef>
            </a:pPr>
            <a:endParaRPr lang="en-US"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825BA4-B815-4DBD-BBBD-F19BBF7A4B62}" type="slidenum">
              <a:rPr lang="en-US" altLang="en-US" smtClean="0"/>
              <a:pPr>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F1C804-E035-443B-8DB8-AA1BD5EBA977}" type="slidenum">
              <a:rPr lang="en-US" altLang="en-US" smtClean="0"/>
              <a:pPr>
                <a:spcBef>
                  <a:spcPct val="0"/>
                </a:spcBef>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CFA4FA-F11B-46E8-ABB8-73A0E4C442BB}" type="slidenum">
              <a:rPr lang="en-US" altLang="en-US" smtClean="0"/>
              <a:pPr>
                <a:spcBef>
                  <a:spcPct val="0"/>
                </a:spcBef>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AC6E62-7F3E-4C83-9E53-215ADDBDAC61}" type="slidenum">
              <a:rPr lang="en-US" altLang="en-US" smtClean="0"/>
              <a:pPr>
                <a:spcBef>
                  <a:spcPct val="0"/>
                </a:spcBef>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DEE4F3-0CB3-4003-BA69-E5D3412C9C03}" type="slidenum">
              <a:rPr lang="en-US" altLang="en-US" smtClean="0"/>
              <a:pPr>
                <a:spcBef>
                  <a:spcPct val="0"/>
                </a:spcBef>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475886-51FA-4E9B-8DD1-91A680CF4D87}" type="slidenum">
              <a:rPr lang="en-US" altLang="en-US" smtClean="0"/>
              <a:pPr>
                <a:spcBef>
                  <a:spcPct val="0"/>
                </a:spcBef>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0231F1-2B5A-4A98-B24C-A7AE66FC27C6}" type="slidenum">
              <a:rPr lang="en-US" altLang="en-US" smtClean="0"/>
              <a:pPr>
                <a:spcBef>
                  <a:spcPct val="0"/>
                </a:spcBef>
              </a:pPr>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0BCB84-2DA2-4461-9F15-D6919DACE0D7}" type="slidenum">
              <a:rPr lang="en-US" altLang="en-US" smtClean="0"/>
              <a:pPr>
                <a:spcBef>
                  <a:spcPct val="0"/>
                </a:spcBef>
              </a:pPr>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4F27AF-6B38-4EDE-A125-3B5F3C5E6920}" type="slidenum">
              <a:rPr lang="en-US" altLang="en-US" smtClean="0"/>
              <a:pPr>
                <a:spcBef>
                  <a:spcPct val="0"/>
                </a:spcBef>
              </a:pPr>
              <a:t>24</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592F83F-A508-4CB2-8E18-C851989E9FDD}" type="slidenum">
              <a:rPr lang="en-US" altLang="en-US" smtClean="0"/>
              <a:pPr>
                <a:spcBef>
                  <a:spcPct val="0"/>
                </a:spcBef>
              </a:pPr>
              <a:t>25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7A0454-286E-4B6B-BC7D-575465574824}" type="slidenum">
              <a:rPr lang="en-US" altLang="en-US" smtClean="0"/>
              <a:pPr>
                <a:spcBef>
                  <a:spcPct val="0"/>
                </a:spcBef>
              </a:pPr>
              <a:t>26</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8FBC4A-D887-4688-ACC5-88A4393B2190}" type="slidenum">
              <a:rPr lang="en-US" altLang="en-US" smtClean="0"/>
              <a:pPr>
                <a:spcBef>
                  <a:spcPct val="0"/>
                </a:spcBef>
              </a:pPr>
              <a:t>27</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83AC11-5CCE-42DB-916B-5A2DBE8C0D62}" type="slidenum">
              <a:rPr lang="en-US" altLang="en-US" smtClean="0"/>
              <a:pPr>
                <a:spcBef>
                  <a:spcPct val="0"/>
                </a:spcBef>
              </a:pPr>
              <a:t>31</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2731EA-C697-4444-87BF-ADFD62D5CABD}" type="slidenum">
              <a:rPr lang="en-US" altLang="en-US" smtClean="0"/>
              <a:pPr>
                <a:spcBef>
                  <a:spcPct val="0"/>
                </a:spcBef>
              </a:pPr>
              <a:t>32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3A8489-2F43-4F11-B36B-93361B95F6AB}" type="slidenum">
              <a:rPr lang="en-US" altLang="en-US" smtClean="0"/>
              <a:pPr>
                <a:spcBef>
                  <a:spcPct val="0"/>
                </a:spcBef>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950E21-6BBA-43DE-B17B-656AAEA6A9DA}" type="slidenum">
              <a:rPr lang="en-US" altLang="en-US" smtClean="0"/>
              <a:pPr>
                <a:spcBef>
                  <a:spcPct val="0"/>
                </a:spcBef>
              </a:pPr>
              <a:t>33</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0C6FD3-0BE8-4972-86EF-47B5158BE181}" type="slidenum">
              <a:rPr lang="en-US" altLang="en-US" smtClean="0">
                <a:solidFill>
                  <a:srgbClr val="000000"/>
                </a:solidFill>
              </a:rPr>
              <a:pPr>
                <a:spcBef>
                  <a:spcPct val="0"/>
                </a:spcBef>
              </a:pPr>
              <a:t>34</a:t>
            </a:fld>
            <a:endParaRPr lang="en-US" altLang="en-US">
              <a:solidFill>
                <a:srgbClr val="000000"/>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8A915C-BEB7-4E67-B9DC-FCACF469845C}" type="slidenum">
              <a:rPr lang="en-US" altLang="en-US" smtClean="0">
                <a:solidFill>
                  <a:srgbClr val="000000"/>
                </a:solidFill>
              </a:rPr>
              <a:pPr>
                <a:spcBef>
                  <a:spcPct val="0"/>
                </a:spcBef>
              </a:pPr>
              <a:t>35</a:t>
            </a:fld>
            <a:endParaRPr lang="en-US" altLang="en-US">
              <a:solidFill>
                <a:srgbClr val="00000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22338"/>
            <a:endParaRPr lang="en-US" altLang="en-US"/>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9BCF4C-C433-43B3-85B6-F0200D0D8DE9}" type="slidenum">
              <a:rPr lang="en-US" altLang="en-US" smtClean="0">
                <a:solidFill>
                  <a:srgbClr val="000000"/>
                </a:solidFill>
              </a:rPr>
              <a:pPr>
                <a:spcBef>
                  <a:spcPct val="0"/>
                </a:spcBef>
              </a:pPr>
              <a:t>36</a:t>
            </a:fld>
            <a:endParaRPr lang="en-US" altLang="en-US">
              <a:solidFill>
                <a:srgbClr val="000000"/>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4EBFC0-1F7D-417A-BE42-79DDE1F1D28E}" type="slidenum">
              <a:rPr lang="en-US" altLang="en-US" smtClean="0">
                <a:solidFill>
                  <a:srgbClr val="000000"/>
                </a:solidFill>
              </a:rPr>
              <a:pPr>
                <a:spcBef>
                  <a:spcPct val="0"/>
                </a:spcBef>
              </a:pPr>
              <a:t>37</a:t>
            </a:fld>
            <a:endParaRPr lang="en-US" altLang="en-US">
              <a:solidFill>
                <a:srgbClr val="000000"/>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C44C23-1A33-449E-B600-9DAE6F6805E6}" type="slidenum">
              <a:rPr lang="en-US" altLang="en-US" smtClean="0"/>
              <a:pPr>
                <a:spcBef>
                  <a:spcPct val="0"/>
                </a:spcBef>
              </a:pPr>
              <a:t>38</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8372B3-3CDE-48EA-AC04-FCEC03BB4FC1}" type="slidenum">
              <a:rPr lang="en-US" altLang="en-US" smtClean="0"/>
              <a:pPr>
                <a:spcBef>
                  <a:spcPct val="0"/>
                </a:spcBef>
              </a:pPr>
              <a:t>39</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1AAB1B-6E19-4185-8545-42B60847DC2F}" type="slidenum">
              <a:rPr lang="en-US" altLang="en-US" smtClean="0"/>
              <a:pPr>
                <a:spcBef>
                  <a:spcPct val="0"/>
                </a:spcBef>
              </a:pPr>
              <a:t>40</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2813"/>
            <a:endParaRPr lang="en-US" altLang="en-US"/>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C3D30D-0BFC-4D01-9DD4-FC46BC0C4FA0}" type="slidenum">
              <a:rPr lang="en-US" altLang="en-US" smtClean="0"/>
              <a:pPr>
                <a:spcBef>
                  <a:spcPct val="0"/>
                </a:spcBef>
              </a:pPr>
              <a:t>41</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8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E51B56-122E-46D3-BA80-ACFEAAF7EC65}" type="slidenum">
              <a:rPr lang="en-US" altLang="en-US" smtClean="0"/>
              <a:pPr>
                <a:spcBef>
                  <a:spcPct val="0"/>
                </a:spcBef>
              </a:pPr>
              <a:t>42</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73CED0-A6D9-44E4-9F3A-6F117C9041C5}" type="slidenum">
              <a:rPr lang="en-US" altLang="en-US" smtClean="0"/>
              <a:pPr>
                <a:spcBef>
                  <a:spcPct val="0"/>
                </a:spcBef>
              </a:pPr>
              <a:t>4</a:t>
            </a:fld>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1946E4-15B7-44F7-9316-E02F89266B33}" type="slidenum">
              <a:rPr lang="en-US" altLang="en-US" smtClean="0"/>
              <a:pPr>
                <a:spcBef>
                  <a:spcPct val="0"/>
                </a:spcBef>
              </a:pPr>
              <a:t>43</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1946E4-15B7-44F7-9316-E02F89266B33}" type="slidenum">
              <a:rPr lang="en-US" altLang="en-US" smtClean="0"/>
              <a:pPr>
                <a:spcBef>
                  <a:spcPct val="0"/>
                </a:spcBef>
              </a:pPr>
              <a:t>44</a:t>
            </a:fld>
            <a:endParaRPr lang="en-US" altLang="en-US"/>
          </a:p>
        </p:txBody>
      </p:sp>
    </p:spTree>
    <p:extLst>
      <p:ext uri="{BB962C8B-B14F-4D97-AF65-F5344CB8AC3E}">
        <p14:creationId xmlns:p14="http://schemas.microsoft.com/office/powerpoint/2010/main" val="177659476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26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A48C873-A366-4E7C-8AE3-895DDF3750F2}" type="slidenum">
              <a:rPr lang="en-US" altLang="en-US" smtClean="0"/>
              <a:pPr>
                <a:spcBef>
                  <a:spcPct val="0"/>
                </a:spcBef>
              </a:pPr>
              <a:t>45</a:t>
            </a:fld>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3FB0784-1F4A-4FA7-B77B-2D15CF39260A}" type="slidenum">
              <a:rPr lang="en-US" altLang="en-US" smtClean="0"/>
              <a:pPr>
                <a:spcBef>
                  <a:spcPct val="0"/>
                </a:spcBef>
              </a:pPr>
              <a:t>46</a:t>
            </a:fld>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C2BEDC-CD34-46A0-AF5B-559DCC43A9F2}" type="slidenum">
              <a:rPr lang="en-US" altLang="en-US" smtClean="0"/>
              <a:pPr>
                <a:spcBef>
                  <a:spcPct val="0"/>
                </a:spcBef>
              </a:pPr>
              <a:t>47</a:t>
            </a:fld>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4A288A-B812-442C-B508-D9F8BD2BB2B1}" type="slidenum">
              <a:rPr lang="en-US" altLang="en-US" smtClean="0"/>
              <a:pPr>
                <a:spcBef>
                  <a:spcPct val="0"/>
                </a:spcBef>
              </a:pPr>
              <a:t>48</a:t>
            </a:fld>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28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23E40A-2C65-4BA6-869F-0B4E3AB30EB6}" type="slidenum">
              <a:rPr lang="en-US" altLang="en-US" smtClean="0"/>
              <a:pPr>
                <a:spcBef>
                  <a:spcPct val="0"/>
                </a:spcBef>
              </a:pPr>
              <a:t>49</a:t>
            </a:fld>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49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921A54-B555-41F9-A1E7-F21205BF0DBE}" type="slidenum">
              <a:rPr lang="en-US" altLang="en-US" smtClean="0"/>
              <a:pPr>
                <a:spcBef>
                  <a:spcPct val="0"/>
                </a:spcBef>
              </a:pPr>
              <a:t>50</a:t>
            </a:fld>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2813"/>
            <a:endParaRPr lang="en-US" altLang="en-US"/>
          </a:p>
        </p:txBody>
      </p:sp>
      <p:sp>
        <p:nvSpPr>
          <p:cNvPr id="126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94720F-963B-4608-913F-BEA3C17337C1}" type="slidenum">
              <a:rPr lang="en-US" altLang="en-US" smtClean="0"/>
              <a:pPr>
                <a:spcBef>
                  <a:spcPct val="0"/>
                </a:spcBef>
              </a:pPr>
              <a:t>51</a:t>
            </a:fld>
            <a:endParaRPr lang="en-US" altLang="en-US"/>
          </a:p>
        </p:txBody>
      </p:sp>
    </p:spTree>
    <p:extLst>
      <p:ext uri="{BB962C8B-B14F-4D97-AF65-F5344CB8AC3E}">
        <p14:creationId xmlns:p14="http://schemas.microsoft.com/office/powerpoint/2010/main" val="56124305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2813"/>
            <a:endParaRPr lang="en-US" altLang="en-US"/>
          </a:p>
        </p:txBody>
      </p:sp>
      <p:sp>
        <p:nvSpPr>
          <p:cNvPr id="126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94720F-963B-4608-913F-BEA3C17337C1}" type="slidenum">
              <a:rPr lang="en-US" altLang="en-US" smtClean="0"/>
              <a:pPr>
                <a:spcBef>
                  <a:spcPct val="0"/>
                </a:spcBef>
              </a:pPr>
              <a:t>52</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7401E5-DE33-49F6-86E7-B74482CD9BC4}" type="slidenum">
              <a:rPr lang="en-US" altLang="en-US" smtClean="0"/>
              <a:pPr>
                <a:spcBef>
                  <a:spcPct val="0"/>
                </a:spcBef>
              </a:pPr>
              <a:t>5</a:t>
            </a:fld>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290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C28895-CB14-400C-96DA-3CA35FDA7625}" type="slidenum">
              <a:rPr lang="en-US" altLang="en-US" smtClean="0"/>
              <a:pPr>
                <a:spcBef>
                  <a:spcPct val="0"/>
                </a:spcBef>
              </a:pPr>
              <a:t>53</a:t>
            </a:fld>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10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5F745C-76B7-407D-AF94-C8B3D2FF13D3}" type="slidenum">
              <a:rPr lang="en-US" altLang="en-US" smtClean="0"/>
              <a:pPr>
                <a:spcBef>
                  <a:spcPct val="0"/>
                </a:spcBef>
              </a:pPr>
              <a:t>54</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20750"/>
            <a:endParaRPr lang="en-US" altLang="en-US"/>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7AB0EE-6B56-43B1-AAB9-E573EC22920D}"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C5E5FD-F3E7-4352-8AA7-67B5C78A115E}"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465AF2-FFB7-4693-A2BA-7E37A5A2E7FA}"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ED5510B-0E58-45F0-BA3D-CEFFD8FCD57D}" type="slidenum">
              <a:rPr lang="en-US" altLang="en-US" smtClean="0"/>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00B297B-195F-4153-A929-6F437D1651A7}"/>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8EE8B88-EE15-4E5A-9FE0-3022D6AD2807}"/>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597819"/>
            <a:ext cx="7772400" cy="1102519"/>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A7146F-FD4E-42F6-BA51-E960C8453093}" type="slidenum">
              <a:rPr lang="en-US" altLang="en-US"/>
              <a:pPr>
                <a:defRPr/>
              </a:pPr>
              <a:t>‹#›</a:t>
            </a:fld>
            <a:endParaRPr lang="en-US" altLang="en-US"/>
          </a:p>
        </p:txBody>
      </p:sp>
    </p:spTree>
    <p:extLst>
      <p:ext uri="{BB962C8B-B14F-4D97-AF65-F5344CB8AC3E}">
        <p14:creationId xmlns:p14="http://schemas.microsoft.com/office/powerpoint/2010/main" val="1596158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834744-59E0-46C9-966F-D2418914D7D0}"/>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2DD20EF-6246-48B6-B04F-786039F1A5CD}"/>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A22F9A-E630-44CC-A367-BC557B5AFB31}" type="slidenum">
              <a:rPr lang="en-US" altLang="en-US"/>
              <a:pPr>
                <a:defRPr/>
              </a:pPr>
              <a:t>‹#›</a:t>
            </a:fld>
            <a:endParaRPr lang="en-US" altLang="en-US"/>
          </a:p>
        </p:txBody>
      </p:sp>
    </p:spTree>
    <p:extLst>
      <p:ext uri="{BB962C8B-B14F-4D97-AF65-F5344CB8AC3E}">
        <p14:creationId xmlns:p14="http://schemas.microsoft.com/office/powerpoint/2010/main" val="253809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4D94A4C-0F34-4236-917D-74F0E87BDEF3}"/>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0C14309-3368-4035-819F-BBC5F6F67AEB}"/>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50A8E4F4-2D0A-4160-B064-A577B1E5D7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47270" y="4522000"/>
            <a:ext cx="2213306" cy="374361"/>
          </a:xfrm>
          <a:prstGeom prst="rect">
            <a:avLst/>
          </a:prstGeom>
        </p:spPr>
      </p:pic>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94DCFB-A669-45BE-9BD0-965D693FD3A7}" type="slidenum">
              <a:rPr lang="en-US" altLang="en-US"/>
              <a:pPr>
                <a:defRPr/>
              </a:pPr>
              <a:t>‹#›</a:t>
            </a:fld>
            <a:endParaRPr lang="en-US" altLang="en-US"/>
          </a:p>
        </p:txBody>
      </p:sp>
    </p:spTree>
    <p:extLst>
      <p:ext uri="{BB962C8B-B14F-4D97-AF65-F5344CB8AC3E}">
        <p14:creationId xmlns:p14="http://schemas.microsoft.com/office/powerpoint/2010/main" val="1205046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AD8EA19-7161-42F7-A521-7EF385FD0087}"/>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2876BFE-AAB8-4566-9432-15FA69E7F141}"/>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C22473-EAF9-4EC0-ADF7-C4F6913F78AF}" type="slidenum">
              <a:rPr lang="en-US" altLang="en-US"/>
              <a:pPr>
                <a:defRPr/>
              </a:pPr>
              <a:t>‹#›</a:t>
            </a:fld>
            <a:endParaRPr lang="en-US" altLang="en-US"/>
          </a:p>
        </p:txBody>
      </p:sp>
    </p:spTree>
    <p:extLst>
      <p:ext uri="{BB962C8B-B14F-4D97-AF65-F5344CB8AC3E}">
        <p14:creationId xmlns:p14="http://schemas.microsoft.com/office/powerpoint/2010/main" val="3162096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6C6279B-E242-4730-9347-B94A469C4F9A}"/>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FE3089B-B087-4B1C-A272-8ABF5B3E3A95}"/>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58A14A-DA9A-4A81-8FDC-9BBA2A7DD030}" type="slidenum">
              <a:rPr lang="en-US" altLang="en-US"/>
              <a:pPr>
                <a:defRPr/>
              </a:pPr>
              <a:t>‹#›</a:t>
            </a:fld>
            <a:endParaRPr lang="en-US" altLang="en-US"/>
          </a:p>
        </p:txBody>
      </p:sp>
    </p:spTree>
    <p:extLst>
      <p:ext uri="{BB962C8B-B14F-4D97-AF65-F5344CB8AC3E}">
        <p14:creationId xmlns:p14="http://schemas.microsoft.com/office/powerpoint/2010/main" val="4291303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617088E-186C-4F7A-B437-144FC9828F53}"/>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064C3E1-E2C9-4624-84B7-2D52DAD631E0}"/>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406E2D1-5E59-46BB-BE77-1550369F4616}" type="slidenum">
              <a:rPr lang="en-US" altLang="en-US"/>
              <a:pPr>
                <a:defRPr/>
              </a:pPr>
              <a:t>‹#›</a:t>
            </a:fld>
            <a:endParaRPr lang="en-US" altLang="en-US"/>
          </a:p>
        </p:txBody>
      </p:sp>
    </p:spTree>
    <p:extLst>
      <p:ext uri="{BB962C8B-B14F-4D97-AF65-F5344CB8AC3E}">
        <p14:creationId xmlns:p14="http://schemas.microsoft.com/office/powerpoint/2010/main" val="427374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05F7F5-9288-4171-A922-12C87A39A1A5}"/>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6F934EF-C011-4F3A-BC5F-E1C315158C21}"/>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4AA661-9F66-478F-8A13-831F9900EA64}" type="slidenum">
              <a:rPr lang="en-US" altLang="en-US"/>
              <a:pPr>
                <a:defRPr/>
              </a:pPr>
              <a:t>‹#›</a:t>
            </a:fld>
            <a:endParaRPr lang="en-US" altLang="en-US"/>
          </a:p>
        </p:txBody>
      </p:sp>
    </p:spTree>
    <p:extLst>
      <p:ext uri="{BB962C8B-B14F-4D97-AF65-F5344CB8AC3E}">
        <p14:creationId xmlns:p14="http://schemas.microsoft.com/office/powerpoint/2010/main" val="2839663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443D577-148B-45E7-BCA5-11B64A379D08}"/>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959BFB6-7DB1-4763-8E89-1339BB9F489A}"/>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A458FBD-7A8D-410D-A7E9-CCAD642F5485}" type="slidenum">
              <a:rPr lang="en-US" altLang="en-US"/>
              <a:pPr>
                <a:defRPr/>
              </a:pPr>
              <a:t>‹#›</a:t>
            </a:fld>
            <a:endParaRPr lang="en-US" altLang="en-US"/>
          </a:p>
        </p:txBody>
      </p:sp>
    </p:spTree>
    <p:extLst>
      <p:ext uri="{BB962C8B-B14F-4D97-AF65-F5344CB8AC3E}">
        <p14:creationId xmlns:p14="http://schemas.microsoft.com/office/powerpoint/2010/main" val="4028792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1D3F10A-B0A4-447F-93DA-687DDD6B1E08}"/>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10D82CB-8F96-457A-9E18-979CB3033269}"/>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CCA4CF9-42C2-44C3-8092-94E4EAEB5325}" type="slidenum">
              <a:rPr lang="en-US" altLang="en-US"/>
              <a:pPr>
                <a:defRPr/>
              </a:pPr>
              <a:t>‹#›</a:t>
            </a:fld>
            <a:endParaRPr lang="en-US" altLang="en-US"/>
          </a:p>
        </p:txBody>
      </p:sp>
    </p:spTree>
    <p:extLst>
      <p:ext uri="{BB962C8B-B14F-4D97-AF65-F5344CB8AC3E}">
        <p14:creationId xmlns:p14="http://schemas.microsoft.com/office/powerpoint/2010/main" val="76319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A0C3F8-22DC-4080-9A40-22416552DA5A}"/>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84F7FED-D340-49A0-B7E9-164DA41EFB95}"/>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1" y="204787"/>
            <a:ext cx="3008313" cy="871538"/>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354327"/>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BD80F0-AF67-4196-8F7B-FED5C1E83373}" type="slidenum">
              <a:rPr lang="en-US" altLang="en-US"/>
              <a:pPr>
                <a:defRPr/>
              </a:pPr>
              <a:t>‹#›</a:t>
            </a:fld>
            <a:endParaRPr lang="en-US" altLang="en-US"/>
          </a:p>
        </p:txBody>
      </p:sp>
    </p:spTree>
    <p:extLst>
      <p:ext uri="{BB962C8B-B14F-4D97-AF65-F5344CB8AC3E}">
        <p14:creationId xmlns:p14="http://schemas.microsoft.com/office/powerpoint/2010/main" val="2264605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CA10153-4105-44C4-949A-1BEBAC6BB357}"/>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2943BCD-B050-4275-950B-8D3CD78CBBDA}"/>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6A71D6-E485-4F82-8753-67EEF7CB83E3}" type="slidenum">
              <a:rPr lang="en-US" altLang="en-US"/>
              <a:pPr>
                <a:defRPr/>
              </a:pPr>
              <a:t>‹#›</a:t>
            </a:fld>
            <a:endParaRPr lang="en-US" altLang="en-US"/>
          </a:p>
        </p:txBody>
      </p:sp>
    </p:spTree>
    <p:extLst>
      <p:ext uri="{BB962C8B-B14F-4D97-AF65-F5344CB8AC3E}">
        <p14:creationId xmlns:p14="http://schemas.microsoft.com/office/powerpoint/2010/main" val="3712566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FF837-91D4-487E-A000-714AC30D4EB0}"/>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D248244-F0E7-4707-BDC0-FB7121693471}"/>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6"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66675" y="26988"/>
            <a:ext cx="2133600" cy="273050"/>
          </a:xfrm>
          <a:prstGeom prst="rect">
            <a:avLst/>
          </a:prstGeom>
        </p:spPr>
        <p:txBody>
          <a:bodyPr vert="horz" lIns="91440" tIns="45720" rIns="91440" bIns="45720" rtlCol="0" anchor="ctr"/>
          <a:lstStyle>
            <a:lvl1pPr algn="l" eaLnBrk="1" fontAlgn="auto" hangingPunct="1">
              <a:spcBef>
                <a:spcPts val="0"/>
              </a:spcBef>
              <a:spcAft>
                <a:spcPts val="0"/>
              </a:spcAft>
              <a:defRPr sz="1200" b="1">
                <a:solidFill>
                  <a:schemeClr val="bg1"/>
                </a:solidFill>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4"/>
          </p:nvPr>
        </p:nvSpPr>
        <p:spPr>
          <a:xfrm>
            <a:off x="6877050" y="26988"/>
            <a:ext cx="2133600" cy="2730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chemeClr val="bg1"/>
                </a:solidFill>
                <a:cs typeface="Arial" panose="020B0604020202020204" pitchFamily="34" charset="0"/>
              </a:defRPr>
            </a:lvl1pPr>
          </a:lstStyle>
          <a:p>
            <a:pPr>
              <a:defRPr/>
            </a:pPr>
            <a:fld id="{01A0C442-4E54-45D7-9FCE-D74FD792B0D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692" r:id="rId1"/>
    <p:sldLayoutId id="2147484693" r:id="rId2"/>
    <p:sldLayoutId id="2147484694" r:id="rId3"/>
    <p:sldLayoutId id="2147484695" r:id="rId4"/>
    <p:sldLayoutId id="2147484696" r:id="rId5"/>
    <p:sldLayoutId id="2147484697" r:id="rId6"/>
    <p:sldLayoutId id="2147484698" r:id="rId7"/>
    <p:sldLayoutId id="2147484699" r:id="rId8"/>
    <p:sldLayoutId id="2147484700" r:id="rId9"/>
    <p:sldLayoutId id="2147484701" r:id="rId10"/>
    <p:sldLayoutId id="2147484702"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russellc@eldred.k12.ny.u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ol.ny.gov/system/files/documents/2023/09/pesh7.pdf"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dol.ny.gov/workplace-violence-prevention-information"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pef.org/member-resources/training-and-education-health-and-"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2047875"/>
            <a:ext cx="8636000" cy="923925"/>
          </a:xfrm>
        </p:spPr>
        <p:txBody>
          <a:bodyPr/>
          <a:lstStyle/>
          <a:p>
            <a:pPr marL="228600" algn="l" eaLnBrk="1" hangingPunct="1">
              <a:spcAft>
                <a:spcPts val="3000"/>
              </a:spcAft>
              <a:defRPr/>
            </a:pPr>
            <a:r>
              <a:rPr lang="en-US" altLang="en-US" sz="4000" b="1" dirty="0">
                <a:solidFill>
                  <a:srgbClr val="002D73"/>
                </a:solidFill>
                <a:cs typeface="Arial" panose="020B0604020202020204" pitchFamily="34" charset="0"/>
              </a:rPr>
              <a:t>Prevention of Workplace Violence</a:t>
            </a:r>
            <a:br>
              <a:rPr lang="en-US" altLang="en-US" sz="4000" b="1" dirty="0">
                <a:solidFill>
                  <a:srgbClr val="002D73"/>
                </a:solidFill>
                <a:cs typeface="Arial" panose="020B0604020202020204" pitchFamily="34" charset="0"/>
              </a:rPr>
            </a:br>
            <a:br>
              <a:rPr lang="en-US" altLang="en-US" sz="2000" b="1" dirty="0">
                <a:solidFill>
                  <a:schemeClr val="tx1">
                    <a:lumMod val="50000"/>
                  </a:schemeClr>
                </a:solidFill>
                <a:cs typeface="Arial" panose="020B0604020202020204" pitchFamily="34" charset="0"/>
              </a:rPr>
            </a:br>
            <a:endParaRPr lang="en-US" altLang="en-US" sz="2800" b="1" dirty="0">
              <a:solidFill>
                <a:schemeClr val="tx2">
                  <a:lumMod val="75000"/>
                </a:schemeClr>
              </a:solidFill>
              <a:cs typeface="Arial" panose="020B0604020202020204" pitchFamily="34" charset="0"/>
            </a:endParaRPr>
          </a:p>
        </p:txBody>
      </p:sp>
      <p:sp>
        <p:nvSpPr>
          <p:cNvPr id="12" name="Rectangle 11"/>
          <p:cNvSpPr/>
          <p:nvPr/>
        </p:nvSpPr>
        <p:spPr>
          <a:xfrm>
            <a:off x="0" y="4021932"/>
            <a:ext cx="9199563" cy="11430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13317" name="TextBox 6"/>
          <p:cNvSpPr txBox="1">
            <a:spLocks noChangeArrowheads="1"/>
          </p:cNvSpPr>
          <p:nvPr/>
        </p:nvSpPr>
        <p:spPr bwMode="auto">
          <a:xfrm>
            <a:off x="265113" y="4214813"/>
            <a:ext cx="42449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defRPr/>
            </a:pPr>
            <a:br>
              <a:rPr lang="en-US" altLang="en-US" sz="2000" b="1" dirty="0">
                <a:ln>
                  <a:solidFill>
                    <a:schemeClr val="bg1"/>
                  </a:solidFill>
                </a:ln>
                <a:solidFill>
                  <a:srgbClr val="FFFFFF"/>
                </a:solidFill>
                <a:cs typeface="Arial" panose="020B0604020202020204" pitchFamily="34" charset="0"/>
              </a:rPr>
            </a:br>
            <a:endParaRPr lang="en-US" altLang="en-US" sz="2000" b="1" dirty="0">
              <a:ln>
                <a:solidFill>
                  <a:schemeClr val="bg1"/>
                </a:solidFill>
              </a:ln>
              <a:solidFill>
                <a:srgbClr val="FFFFFF"/>
              </a:solidFill>
            </a:endParaRPr>
          </a:p>
        </p:txBody>
      </p:sp>
      <p:sp>
        <p:nvSpPr>
          <p:cNvPr id="11" name="Rectangle 10"/>
          <p:cNvSpPr/>
          <p:nvPr/>
        </p:nvSpPr>
        <p:spPr>
          <a:xfrm>
            <a:off x="-9525" y="3986213"/>
            <a:ext cx="9190038" cy="57150"/>
          </a:xfrm>
          <a:prstGeom prst="rect">
            <a:avLst/>
          </a:prstGeom>
          <a:solidFill>
            <a:srgbClr val="007681"/>
          </a:solidFill>
          <a:ln>
            <a:solidFill>
              <a:srgbClr val="00768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5" name="TextBox 4">
            <a:extLst>
              <a:ext uri="{FF2B5EF4-FFF2-40B4-BE49-F238E27FC236}">
                <a16:creationId xmlns:a16="http://schemas.microsoft.com/office/drawing/2014/main" id="{1DB0F448-CB66-F7B9-695E-3CFEED7FD833}"/>
              </a:ext>
            </a:extLst>
          </p:cNvPr>
          <p:cNvSpPr txBox="1"/>
          <p:nvPr/>
        </p:nvSpPr>
        <p:spPr>
          <a:xfrm>
            <a:off x="1950339" y="3404211"/>
            <a:ext cx="5243321" cy="646331"/>
          </a:xfrm>
          <a:prstGeom prst="rect">
            <a:avLst/>
          </a:prstGeom>
          <a:noFill/>
        </p:spPr>
        <p:txBody>
          <a:bodyPr wrap="square" rtlCol="0">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lang="en-US" sz="1200" dirty="0">
                <a:solidFill>
                  <a:srgbClr val="002D73"/>
                </a:solidFill>
                <a:latin typeface="Arial" charset="0"/>
              </a:rPr>
              <a:t>Presentation</a:t>
            </a:r>
            <a:r>
              <a:rPr kumimoji="0" lang="en-US" sz="1200" b="0" i="0" u="none" strike="noStrike" kern="1200" cap="none" spc="0" normalizeH="0" baseline="0" noProof="0" dirty="0">
                <a:ln>
                  <a:noFill/>
                </a:ln>
                <a:solidFill>
                  <a:srgbClr val="002D73"/>
                </a:solidFill>
                <a:effectLst/>
                <a:uLnTx/>
                <a:uFillTx/>
                <a:latin typeface="Arial" charset="0"/>
                <a:ea typeface="+mn-ea"/>
                <a:cs typeface="+mn-cs"/>
              </a:rPr>
              <a:t> courtesy of NYSOER and NYSDOL. Eldred Central School District is responsible for site-specific content to ensure compliance and effectiveness.</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0" y="277813"/>
            <a:ext cx="9144000" cy="1006475"/>
          </a:xfrm>
        </p:spPr>
        <p:txBody>
          <a:bodyPr/>
          <a:lstStyle/>
          <a:p>
            <a:pPr marL="228600" algn="l"/>
            <a:br>
              <a:rPr lang="en-US" altLang="en-US" sz="3200" b="1" dirty="0">
                <a:solidFill>
                  <a:srgbClr val="002D73"/>
                </a:solidFill>
              </a:rPr>
            </a:br>
            <a:r>
              <a:rPr lang="en-US" altLang="en-US" sz="3200" b="1" dirty="0">
                <a:solidFill>
                  <a:srgbClr val="002D73"/>
                </a:solidFill>
              </a:rPr>
              <a:t>Categories of Violence</a:t>
            </a:r>
            <a:br>
              <a:rPr lang="en-US" altLang="en-US" sz="3200" b="1" dirty="0">
                <a:solidFill>
                  <a:srgbClr val="002D73"/>
                </a:solidFill>
              </a:rPr>
            </a:br>
            <a:endParaRPr lang="en-US" altLang="en-US" sz="3200" b="1" dirty="0">
              <a:solidFill>
                <a:srgbClr val="002D73"/>
              </a:solidFill>
            </a:endParaRPr>
          </a:p>
        </p:txBody>
      </p:sp>
      <p:sp>
        <p:nvSpPr>
          <p:cNvPr id="9" name="Content Placeholder 2"/>
          <p:cNvSpPr>
            <a:spLocks noGrp="1"/>
          </p:cNvSpPr>
          <p:nvPr>
            <p:ph idx="1"/>
          </p:nvPr>
        </p:nvSpPr>
        <p:spPr>
          <a:xfrm>
            <a:off x="0" y="1105882"/>
            <a:ext cx="8686800" cy="3394075"/>
          </a:xfrm>
        </p:spPr>
        <p:txBody>
          <a:bodyPr>
            <a:normAutofit/>
          </a:bodyPr>
          <a:lstStyle/>
          <a:p>
            <a:pPr marL="228600" indent="0">
              <a:lnSpc>
                <a:spcPct val="110000"/>
              </a:lnSpc>
              <a:spcBef>
                <a:spcPts val="0"/>
              </a:spcBef>
              <a:buFont typeface="Arial" charset="0"/>
              <a:buNone/>
              <a:defRPr/>
            </a:pPr>
            <a:r>
              <a:rPr lang="en-US" sz="2400" b="1" dirty="0"/>
              <a:t>Type 1:</a:t>
            </a:r>
            <a:r>
              <a:rPr lang="en-US" sz="2400" dirty="0"/>
              <a:t>  Violent acts by criminals, who have no other connection with the workplace, but enter to commit a crime</a:t>
            </a:r>
          </a:p>
          <a:p>
            <a:pPr marL="228600" indent="0">
              <a:lnSpc>
                <a:spcPct val="110000"/>
              </a:lnSpc>
              <a:spcBef>
                <a:spcPts val="0"/>
              </a:spcBef>
              <a:buFont typeface="Arial" charset="0"/>
              <a:buNone/>
              <a:defRPr/>
            </a:pPr>
            <a:endParaRPr lang="en-US" sz="2400" dirty="0"/>
          </a:p>
          <a:p>
            <a:pPr marL="228600" indent="0">
              <a:lnSpc>
                <a:spcPct val="110000"/>
              </a:lnSpc>
              <a:spcBef>
                <a:spcPts val="0"/>
              </a:spcBef>
              <a:buFont typeface="Arial" charset="0"/>
              <a:buNone/>
              <a:defRPr/>
            </a:pPr>
            <a:r>
              <a:rPr lang="en-US" sz="2400" b="1" dirty="0"/>
              <a:t>Type 2:  </a:t>
            </a:r>
            <a:r>
              <a:rPr lang="en-US" sz="2400" dirty="0"/>
              <a:t>Violence directed at employees by customers, clients, patients, students, inmates, or any others for whom an organization provides services</a:t>
            </a:r>
          </a:p>
          <a:p>
            <a:pPr marL="0" indent="0">
              <a:lnSpc>
                <a:spcPct val="110000"/>
              </a:lnSpc>
              <a:spcBef>
                <a:spcPts val="0"/>
              </a:spcBef>
              <a:buFont typeface="Arial" charset="0"/>
              <a:buNone/>
              <a:defRPr/>
            </a:pPr>
            <a:endParaRPr lang="en-US" sz="2400" dirty="0">
              <a:solidFill>
                <a:srgbClr val="646569"/>
              </a:solidFill>
            </a:endParaRPr>
          </a:p>
          <a:p>
            <a:pPr marL="0" indent="0">
              <a:spcBef>
                <a:spcPts val="0"/>
              </a:spcBef>
              <a:buFont typeface="Arial" charset="0"/>
              <a:buNone/>
              <a:defRPr/>
            </a:pPr>
            <a:endParaRPr lang="en-US" sz="2400" dirty="0">
              <a:solidFill>
                <a:srgbClr val="646569"/>
              </a:solidFill>
            </a:endParaRPr>
          </a:p>
          <a:p>
            <a:pPr marL="0" indent="0">
              <a:spcBef>
                <a:spcPts val="0"/>
              </a:spcBef>
              <a:buFont typeface="Arial" charset="0"/>
              <a:buNone/>
              <a:defRPr/>
            </a:pPr>
            <a:endParaRPr lang="en-US" sz="2400" dirty="0">
              <a:solidFill>
                <a:srgbClr val="646569"/>
              </a:solidFill>
            </a:endParaRPr>
          </a:p>
          <a:p>
            <a:pPr marL="0" indent="0">
              <a:spcBef>
                <a:spcPts val="0"/>
              </a:spcBef>
              <a:buFont typeface="Arial" charset="0"/>
              <a:buNone/>
              <a:defRPr/>
            </a:pPr>
            <a:endParaRPr lang="en-US" sz="2400" dirty="0">
              <a:solidFill>
                <a:srgbClr val="646569"/>
              </a:solidFill>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279400"/>
            <a:ext cx="8686800" cy="1006475"/>
          </a:xfrm>
        </p:spPr>
        <p:txBody>
          <a:bodyPr/>
          <a:lstStyle/>
          <a:p>
            <a:pPr marL="228600" algn="l"/>
            <a:r>
              <a:rPr lang="en-US" altLang="en-US" sz="3200" b="1" dirty="0">
                <a:solidFill>
                  <a:srgbClr val="002D73"/>
                </a:solidFill>
              </a:rPr>
              <a:t>Categories of Violence </a:t>
            </a:r>
            <a:r>
              <a:rPr lang="en-US" altLang="en-US" sz="3200" b="1" dirty="0" err="1">
                <a:solidFill>
                  <a:srgbClr val="002D73"/>
                </a:solidFill>
              </a:rPr>
              <a:t>Con’t</a:t>
            </a:r>
            <a:br>
              <a:rPr lang="en-US" altLang="en-US" sz="3200" b="1" dirty="0">
                <a:solidFill>
                  <a:srgbClr val="002D73"/>
                </a:solidFill>
              </a:rPr>
            </a:br>
            <a:endParaRPr lang="en-US" altLang="en-US" sz="3200" b="1" dirty="0">
              <a:solidFill>
                <a:srgbClr val="002D73"/>
              </a:solidFill>
            </a:endParaRPr>
          </a:p>
        </p:txBody>
      </p:sp>
      <p:sp>
        <p:nvSpPr>
          <p:cNvPr id="7" name="Content Placeholder 2"/>
          <p:cNvSpPr>
            <a:spLocks noGrp="1"/>
          </p:cNvSpPr>
          <p:nvPr>
            <p:ph idx="1"/>
          </p:nvPr>
        </p:nvSpPr>
        <p:spPr>
          <a:xfrm>
            <a:off x="0" y="1200150"/>
            <a:ext cx="8686800" cy="3394075"/>
          </a:xfrm>
        </p:spPr>
        <p:txBody>
          <a:bodyPr>
            <a:normAutofit/>
          </a:bodyPr>
          <a:lstStyle/>
          <a:p>
            <a:pPr marL="228600" indent="0">
              <a:buFont typeface="Arial" charset="0"/>
              <a:buNone/>
              <a:defRPr/>
            </a:pPr>
            <a:r>
              <a:rPr lang="en-US" sz="2400" b="1" dirty="0"/>
              <a:t>Type 3:</a:t>
            </a:r>
            <a:r>
              <a:rPr lang="en-US" sz="2400" dirty="0"/>
              <a:t>  Violence against coworkers, supervisors or managers by a current or former employee</a:t>
            </a:r>
          </a:p>
          <a:p>
            <a:pPr marL="228600" indent="0">
              <a:spcBef>
                <a:spcPts val="0"/>
              </a:spcBef>
              <a:buFont typeface="Arial" charset="0"/>
              <a:buNone/>
              <a:defRPr/>
            </a:pPr>
            <a:endParaRPr lang="en-US" sz="2400" dirty="0"/>
          </a:p>
          <a:p>
            <a:pPr marL="228600" indent="0">
              <a:spcBef>
                <a:spcPts val="0"/>
              </a:spcBef>
              <a:buFont typeface="Arial" charset="0"/>
              <a:buNone/>
              <a:defRPr/>
            </a:pPr>
            <a:r>
              <a:rPr lang="en-US" sz="2400" b="1" dirty="0"/>
              <a:t>Type 4:  </a:t>
            </a:r>
            <a:r>
              <a:rPr lang="en-US" sz="2400" dirty="0"/>
              <a:t>Violence committed in the workplace by someone who has a personal relationship with the employee, such as a boyfriend, girlfriend, spouse, or domestic partner</a:t>
            </a:r>
          </a:p>
          <a:p>
            <a:pPr marL="0" indent="0">
              <a:spcBef>
                <a:spcPts val="0"/>
              </a:spcBef>
              <a:buFont typeface="Arial" charset="0"/>
              <a:buNone/>
              <a:defRPr/>
            </a:pPr>
            <a:endParaRPr lang="en-US" sz="1600"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277813"/>
            <a:ext cx="8810625" cy="1120775"/>
          </a:xfrm>
        </p:spPr>
        <p:txBody>
          <a:bodyPr/>
          <a:lstStyle/>
          <a:p>
            <a:pPr marL="228600" algn="l"/>
            <a:r>
              <a:rPr lang="en-US" altLang="en-US" sz="3200" b="1">
                <a:solidFill>
                  <a:srgbClr val="002D73"/>
                </a:solidFill>
              </a:rPr>
              <a:t>Why do we care about verbal and physical violence in the workplace?</a:t>
            </a:r>
          </a:p>
        </p:txBody>
      </p:sp>
      <p:sp>
        <p:nvSpPr>
          <p:cNvPr id="35843" name="Content Placeholder 2"/>
          <p:cNvSpPr>
            <a:spLocks noGrp="1"/>
          </p:cNvSpPr>
          <p:nvPr>
            <p:ph sz="quarter" idx="1"/>
          </p:nvPr>
        </p:nvSpPr>
        <p:spPr>
          <a:xfrm>
            <a:off x="0" y="1535113"/>
            <a:ext cx="8740775" cy="3011487"/>
          </a:xfrm>
        </p:spPr>
        <p:txBody>
          <a:bodyPr/>
          <a:lstStyle/>
          <a:p>
            <a:pPr marL="571500">
              <a:spcBef>
                <a:spcPct val="0"/>
              </a:spcBef>
            </a:pPr>
            <a:r>
              <a:rPr lang="en-US" altLang="en-US" sz="2400" dirty="0"/>
              <a:t>Employees have a right to a safe and secure workplace </a:t>
            </a:r>
          </a:p>
          <a:p>
            <a:pPr marL="571500">
              <a:spcBef>
                <a:spcPts val="1800"/>
              </a:spcBef>
            </a:pPr>
            <a:r>
              <a:rPr lang="en-US" altLang="en-US" sz="2400" dirty="0"/>
              <a:t>Workplace violence can impact employees’ physical and mental well-being</a:t>
            </a:r>
          </a:p>
          <a:p>
            <a:pPr marL="571500">
              <a:spcBef>
                <a:spcPts val="1800"/>
              </a:spcBef>
            </a:pPr>
            <a:r>
              <a:rPr lang="en-US" altLang="en-US" sz="2400" dirty="0"/>
              <a:t>Workplace violence interferes with the mission of the </a:t>
            </a:r>
            <a:r>
              <a:rPr lang="en-US" altLang="en-US" sz="2400" dirty="0">
                <a:cs typeface="Arial"/>
              </a:rPr>
              <a:t>Eldred Central School District</a:t>
            </a:r>
            <a:endParaRPr lang="en-US" altLang="en-US" sz="2400"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Workplace Violence</a:t>
            </a:r>
          </a:p>
          <a:p>
            <a:pPr marL="228600" eaLnBrk="1" hangingPunct="1">
              <a:defRPr/>
            </a:pPr>
            <a:r>
              <a:rPr lang="en-US" sz="2800" b="1" dirty="0">
                <a:solidFill>
                  <a:schemeClr val="bg1"/>
                </a:solidFill>
              </a:rPr>
              <a:t>Policy Statement</a:t>
            </a:r>
            <a:endParaRPr lang="en-US" sz="2800" dirty="0">
              <a:solidFill>
                <a:schemeClr val="bg1"/>
              </a:solidFill>
            </a:endParaRPr>
          </a:p>
        </p:txBody>
      </p:sp>
      <p:sp>
        <p:nvSpPr>
          <p:cNvPr id="2" name="Rectangle 1"/>
          <p:cNvSpPr/>
          <p:nvPr/>
        </p:nvSpPr>
        <p:spPr>
          <a:xfrm>
            <a:off x="0" y="1947863"/>
            <a:ext cx="5334000" cy="61912"/>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0" y="284163"/>
            <a:ext cx="9144000" cy="1131887"/>
          </a:xfrm>
        </p:spPr>
        <p:txBody>
          <a:bodyPr/>
          <a:lstStyle/>
          <a:p>
            <a:pPr marL="228600" algn="l"/>
            <a:r>
              <a:rPr lang="en-US" altLang="en-US" sz="3200" b="1">
                <a:solidFill>
                  <a:srgbClr val="002D73"/>
                </a:solidFill>
              </a:rPr>
              <a:t>Workplace Violence Policy Statement</a:t>
            </a:r>
            <a:br>
              <a:rPr lang="en-US" altLang="en-US" sz="3200" b="1">
                <a:solidFill>
                  <a:srgbClr val="002D73"/>
                </a:solidFill>
              </a:rPr>
            </a:br>
            <a:endParaRPr lang="en-US" altLang="en-US" sz="3200" b="1">
              <a:solidFill>
                <a:srgbClr val="002D73"/>
              </a:solidFill>
            </a:endParaRPr>
          </a:p>
        </p:txBody>
      </p:sp>
      <p:sp>
        <p:nvSpPr>
          <p:cNvPr id="16387" name="Content Placeholder 2"/>
          <p:cNvSpPr>
            <a:spLocks noGrp="1"/>
          </p:cNvSpPr>
          <p:nvPr>
            <p:ph idx="1"/>
          </p:nvPr>
        </p:nvSpPr>
        <p:spPr>
          <a:xfrm>
            <a:off x="212942" y="984249"/>
            <a:ext cx="8830850" cy="3875087"/>
          </a:xfrm>
        </p:spPr>
        <p:txBody>
          <a:bodyPr/>
          <a:lstStyle/>
          <a:p>
            <a:pPr marL="571500">
              <a:spcAft>
                <a:spcPts val="1200"/>
              </a:spcAft>
              <a:defRPr/>
            </a:pPr>
            <a:r>
              <a:rPr lang="en-US" altLang="en-US" sz="2000" dirty="0"/>
              <a:t>The </a:t>
            </a:r>
            <a:r>
              <a:rPr lang="en-US" altLang="en-US" sz="2000" dirty="0">
                <a:cs typeface="Arial"/>
              </a:rPr>
              <a:t>Eldred Central School District </a:t>
            </a:r>
            <a:r>
              <a:rPr lang="en-US" altLang="en-US" sz="2000" dirty="0"/>
              <a:t>developed a written policy statement on the </a:t>
            </a:r>
            <a:r>
              <a:rPr lang="en-US" altLang="en-US" sz="2000" dirty="0">
                <a:cs typeface="Arial"/>
              </a:rPr>
              <a:t>Eldred Central School District</a:t>
            </a:r>
            <a:r>
              <a:rPr lang="en-US" altLang="en-US" sz="2000" dirty="0"/>
              <a:t>’s workplace violence prevention program that describes the goals, objectives, method for incident reporting, and how authorized employee representative(s) (AER) can participate in the workplace violence program. </a:t>
            </a:r>
          </a:p>
          <a:p>
            <a:pPr marL="571500">
              <a:spcAft>
                <a:spcPts val="1200"/>
              </a:spcAft>
              <a:defRPr/>
            </a:pPr>
            <a:r>
              <a:rPr lang="en-US" altLang="en-US" sz="2000" dirty="0"/>
              <a:t>An AER could be a union representative, or an employee designated by the employees. </a:t>
            </a:r>
          </a:p>
          <a:p>
            <a:pPr marL="571500">
              <a:spcAft>
                <a:spcPts val="1200"/>
              </a:spcAft>
              <a:defRPr/>
            </a:pPr>
            <a:r>
              <a:rPr lang="en-US" altLang="en-US" sz="2000" dirty="0"/>
              <a:t>The policy statement must be displayed where notices to employees are normally posted.</a:t>
            </a:r>
          </a:p>
          <a:p>
            <a:pPr marL="0" indent="0">
              <a:spcBef>
                <a:spcPct val="0"/>
              </a:spcBef>
              <a:buFont typeface="Arial" charset="0"/>
              <a:buNone/>
              <a:defRPr/>
            </a:pPr>
            <a:endParaRPr lang="en-US" altLang="en-US" sz="2000" dirty="0">
              <a:solidFill>
                <a:srgbClr val="646569"/>
              </a:solidFill>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0" y="1000101"/>
            <a:ext cx="9144000" cy="1275788"/>
          </a:xfrm>
        </p:spPr>
        <p:txBody>
          <a:bodyPr/>
          <a:lstStyle/>
          <a:p>
            <a:pPr algn="l"/>
            <a:r>
              <a:rPr lang="en-US" sz="1600" dirty="0"/>
              <a:t>All employees are responsible for notifying their supervisor or other designated contact person of any violent incidents, threatening behavior, including threats they have witnessed, received, or have been told that another person has witnessed or received. All acts of workplace violence will be promptly and thoroughly investigated, and appropriate action will be taken, including contacting law enforcement where necessary.</a:t>
            </a:r>
            <a:endParaRPr lang="en-US" altLang="en-US" sz="4000" dirty="0">
              <a:solidFill>
                <a:srgbClr val="646569"/>
              </a:solidFill>
            </a:endParaRPr>
          </a:p>
        </p:txBody>
      </p:sp>
      <p:graphicFrame>
        <p:nvGraphicFramePr>
          <p:cNvPr id="3" name="Table 3">
            <a:extLst>
              <a:ext uri="{FF2B5EF4-FFF2-40B4-BE49-F238E27FC236}">
                <a16:creationId xmlns:a16="http://schemas.microsoft.com/office/drawing/2014/main" id="{DD9989EC-DF76-4F25-86A7-9550B1920A46}"/>
              </a:ext>
            </a:extLst>
          </p:cNvPr>
          <p:cNvGraphicFramePr>
            <a:graphicFrameLocks noGrp="1"/>
          </p:cNvGraphicFramePr>
          <p:nvPr>
            <p:ph idx="1"/>
            <p:extLst>
              <p:ext uri="{D42A27DB-BD31-4B8C-83A1-F6EECF244321}">
                <p14:modId xmlns:p14="http://schemas.microsoft.com/office/powerpoint/2010/main" val="2412233078"/>
              </p:ext>
            </p:extLst>
          </p:nvPr>
        </p:nvGraphicFramePr>
        <p:xfrm>
          <a:off x="1706880" y="2391083"/>
          <a:ext cx="5730240" cy="2123440"/>
        </p:xfrm>
        <a:graphic>
          <a:graphicData uri="http://schemas.openxmlformats.org/drawingml/2006/table">
            <a:tbl>
              <a:tblPr firstRow="1" bandRow="1">
                <a:tableStyleId>{5C22544A-7EE6-4342-B048-85BDC9FD1C3A}</a:tableStyleId>
              </a:tblPr>
              <a:tblGrid>
                <a:gridCol w="2865120">
                  <a:extLst>
                    <a:ext uri="{9D8B030D-6E8A-4147-A177-3AD203B41FA5}">
                      <a16:colId xmlns:a16="http://schemas.microsoft.com/office/drawing/2014/main" val="2688492051"/>
                    </a:ext>
                  </a:extLst>
                </a:gridCol>
                <a:gridCol w="2865120">
                  <a:extLst>
                    <a:ext uri="{9D8B030D-6E8A-4147-A177-3AD203B41FA5}">
                      <a16:colId xmlns:a16="http://schemas.microsoft.com/office/drawing/2014/main" val="2379211942"/>
                    </a:ext>
                  </a:extLst>
                </a:gridCol>
              </a:tblGrid>
              <a:tr h="370840">
                <a:tc>
                  <a:txBody>
                    <a:bodyPr/>
                    <a:lstStyle/>
                    <a:p>
                      <a:endParaRPr lang="en-US" dirty="0"/>
                    </a:p>
                  </a:txBody>
                  <a:tcPr/>
                </a:tc>
                <a:tc>
                  <a:txBody>
                    <a:bodyPr/>
                    <a:lstStyle/>
                    <a:p>
                      <a:pPr algn="ctr"/>
                      <a:r>
                        <a:rPr lang="en-US" dirty="0"/>
                        <a:t>Eldred Central School District</a:t>
                      </a:r>
                    </a:p>
                  </a:txBody>
                  <a:tcPr/>
                </a:tc>
                <a:extLst>
                  <a:ext uri="{0D108BD9-81ED-4DB2-BD59-A6C34878D82A}">
                    <a16:rowId xmlns:a16="http://schemas.microsoft.com/office/drawing/2014/main" val="1645254907"/>
                  </a:ext>
                </a:extLst>
              </a:tr>
              <a:tr h="370840">
                <a:tc>
                  <a:txBody>
                    <a:bodyPr/>
                    <a:lstStyle/>
                    <a:p>
                      <a:r>
                        <a:rPr lang="en-US" dirty="0"/>
                        <a:t>Contact Person</a:t>
                      </a:r>
                    </a:p>
                  </a:txBody>
                  <a:tcPr/>
                </a:tc>
                <a:tc>
                  <a:txBody>
                    <a:bodyPr/>
                    <a:lstStyle/>
                    <a:p>
                      <a:r>
                        <a:rPr lang="en-US" dirty="0"/>
                        <a:t>Caleb Russell</a:t>
                      </a:r>
                    </a:p>
                  </a:txBody>
                  <a:tcPr/>
                </a:tc>
                <a:extLst>
                  <a:ext uri="{0D108BD9-81ED-4DB2-BD59-A6C34878D82A}">
                    <a16:rowId xmlns:a16="http://schemas.microsoft.com/office/drawing/2014/main" val="2964234544"/>
                  </a:ext>
                </a:extLst>
              </a:tr>
              <a:tr h="370840">
                <a:tc>
                  <a:txBody>
                    <a:bodyPr/>
                    <a:lstStyle/>
                    <a:p>
                      <a:r>
                        <a:rPr lang="en-US" dirty="0"/>
                        <a:t>Title</a:t>
                      </a:r>
                    </a:p>
                  </a:txBody>
                  <a:tcPr/>
                </a:tc>
                <a:tc>
                  <a:txBody>
                    <a:bodyPr/>
                    <a:lstStyle/>
                    <a:p>
                      <a:r>
                        <a:rPr lang="en-US" dirty="0"/>
                        <a:t>Business Administrator</a:t>
                      </a:r>
                    </a:p>
                  </a:txBody>
                  <a:tcPr/>
                </a:tc>
                <a:extLst>
                  <a:ext uri="{0D108BD9-81ED-4DB2-BD59-A6C34878D82A}">
                    <a16:rowId xmlns:a16="http://schemas.microsoft.com/office/drawing/2014/main" val="3591749962"/>
                  </a:ext>
                </a:extLst>
              </a:tr>
              <a:tr h="370840">
                <a:tc>
                  <a:txBody>
                    <a:bodyPr/>
                    <a:lstStyle/>
                    <a:p>
                      <a:r>
                        <a:rPr lang="en-US" dirty="0"/>
                        <a:t>Phone</a:t>
                      </a:r>
                    </a:p>
                  </a:txBody>
                  <a:tcPr/>
                </a:tc>
                <a:tc>
                  <a:txBody>
                    <a:bodyPr/>
                    <a:lstStyle/>
                    <a:p>
                      <a:r>
                        <a:rPr lang="en-US" dirty="0"/>
                        <a:t>845-456-1100 Ext 5146</a:t>
                      </a:r>
                    </a:p>
                  </a:txBody>
                  <a:tcPr/>
                </a:tc>
                <a:extLst>
                  <a:ext uri="{0D108BD9-81ED-4DB2-BD59-A6C34878D82A}">
                    <a16:rowId xmlns:a16="http://schemas.microsoft.com/office/drawing/2014/main" val="959697928"/>
                  </a:ext>
                </a:extLst>
              </a:tr>
              <a:tr h="370840">
                <a:tc>
                  <a:txBody>
                    <a:bodyPr/>
                    <a:lstStyle/>
                    <a:p>
                      <a:r>
                        <a:rPr lang="en-US" dirty="0"/>
                        <a:t>Email</a:t>
                      </a:r>
                    </a:p>
                  </a:txBody>
                  <a:tcPr/>
                </a:tc>
                <a:tc>
                  <a:txBody>
                    <a:bodyPr/>
                    <a:lstStyle/>
                    <a:p>
                      <a:r>
                        <a:rPr lang="en-US" dirty="0">
                          <a:solidFill>
                            <a:schemeClr val="tx1"/>
                          </a:solidFill>
                          <a:hlinkClick r:id="rId3">
                            <a:extLst>
                              <a:ext uri="{A12FA001-AC4F-418D-AE19-62706E023703}">
                                <ahyp:hlinkClr xmlns:ahyp="http://schemas.microsoft.com/office/drawing/2018/hyperlinkcolor" val="tx"/>
                              </a:ext>
                            </a:extLst>
                          </a:hlinkClick>
                        </a:rPr>
                        <a:t>russellc@eldred.k12.ny.us</a:t>
                      </a:r>
                      <a:endParaRPr lang="en-US" dirty="0">
                        <a:solidFill>
                          <a:schemeClr val="tx1"/>
                        </a:solidFill>
                      </a:endParaRPr>
                    </a:p>
                  </a:txBody>
                  <a:tcPr/>
                </a:tc>
                <a:extLst>
                  <a:ext uri="{0D108BD9-81ED-4DB2-BD59-A6C34878D82A}">
                    <a16:rowId xmlns:a16="http://schemas.microsoft.com/office/drawing/2014/main" val="2471349221"/>
                  </a:ext>
                </a:extLst>
              </a:tr>
            </a:tbl>
          </a:graphicData>
        </a:graphic>
      </p:graphicFrame>
      <p:sp>
        <p:nvSpPr>
          <p:cNvPr id="27652" name="Title 1"/>
          <p:cNvSpPr txBox="1">
            <a:spLocks/>
          </p:cNvSpPr>
          <p:nvPr/>
        </p:nvSpPr>
        <p:spPr bwMode="auto">
          <a:xfrm>
            <a:off x="0" y="274638"/>
            <a:ext cx="9144000" cy="114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28600"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defRPr/>
            </a:pPr>
            <a:r>
              <a:rPr lang="en-US" altLang="en-US" b="1" dirty="0">
                <a:solidFill>
                  <a:srgbClr val="002D73"/>
                </a:solidFill>
                <a:latin typeface="+mn-lt"/>
              </a:rPr>
              <a:t>Workplace Violence Policy Statement</a:t>
            </a:r>
          </a:p>
          <a:p>
            <a:pPr>
              <a:spcBef>
                <a:spcPct val="0"/>
              </a:spcBef>
              <a:buFontTx/>
              <a:buNone/>
              <a:defRPr/>
            </a:pPr>
            <a:endParaRPr lang="en-US" altLang="en-US" b="1" dirty="0">
              <a:solidFill>
                <a:srgbClr val="002D73"/>
              </a:solidFill>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386080" y="1591734"/>
            <a:ext cx="8283258" cy="2993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8600" indent="0">
              <a:spcBef>
                <a:spcPct val="0"/>
              </a:spcBef>
              <a:buFont typeface="Arial" charset="0"/>
              <a:buNone/>
              <a:defRPr/>
            </a:pPr>
            <a:r>
              <a:rPr lang="en-US" sz="2400" dirty="0"/>
              <a:t>Our Workplace Violence Prevention Policy statement is posted on bulletin boards located in the main office of both buildings, in the staff lounges and outside of the business offices.  It is also posted on the District’s website.</a:t>
            </a:r>
          </a:p>
          <a:p>
            <a:pPr>
              <a:defRPr/>
            </a:pPr>
            <a:endParaRPr lang="en-US" sz="2400" dirty="0">
              <a:solidFill>
                <a:srgbClr val="646569"/>
              </a:solidFill>
            </a:endParaRPr>
          </a:p>
        </p:txBody>
      </p:sp>
      <p:sp>
        <p:nvSpPr>
          <p:cNvPr id="18437" name="Title 1"/>
          <p:cNvSpPr txBox="1">
            <a:spLocks/>
          </p:cNvSpPr>
          <p:nvPr/>
        </p:nvSpPr>
        <p:spPr bwMode="auto">
          <a:xfrm>
            <a:off x="0" y="345281"/>
            <a:ext cx="9144000"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228600">
              <a:spcBef>
                <a:spcPct val="0"/>
              </a:spcBef>
              <a:buFontTx/>
              <a:buNone/>
              <a:defRPr/>
            </a:pPr>
            <a:r>
              <a:rPr lang="en-US" altLang="en-US" b="1" dirty="0">
                <a:solidFill>
                  <a:srgbClr val="002D73"/>
                </a:solidFill>
                <a:latin typeface="+mj-lt"/>
              </a:rPr>
              <a:t>Workplace Violence Policy </a:t>
            </a:r>
          </a:p>
          <a:p>
            <a:pPr marL="228600">
              <a:spcBef>
                <a:spcPct val="0"/>
              </a:spcBef>
              <a:buFontTx/>
              <a:buNone/>
              <a:defRPr/>
            </a:pPr>
            <a:r>
              <a:rPr lang="en-US" altLang="en-US" b="1" dirty="0">
                <a:solidFill>
                  <a:srgbClr val="002D73"/>
                </a:solidFill>
                <a:latin typeface="+mj-lt"/>
              </a:rPr>
              <a:t>Statement Location</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970088"/>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Risk Evaluation and Determination</a:t>
            </a:r>
            <a:endParaRPr lang="en-US" sz="2800" dirty="0">
              <a:solidFill>
                <a:schemeClr val="bg1"/>
              </a:solidFill>
            </a:endParaRPr>
          </a:p>
        </p:txBody>
      </p:sp>
      <p:sp>
        <p:nvSpPr>
          <p:cNvPr id="6" name="Rectangle 5"/>
          <p:cNvSpPr/>
          <p:nvPr/>
        </p:nvSpPr>
        <p:spPr>
          <a:xfrm>
            <a:off x="0" y="1939925"/>
            <a:ext cx="5334000" cy="61913"/>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9525" y="277813"/>
            <a:ext cx="9144000" cy="1120775"/>
          </a:xfrm>
        </p:spPr>
        <p:txBody>
          <a:bodyPr/>
          <a:lstStyle/>
          <a:p>
            <a:pPr marL="228600" algn="l">
              <a:defRPr/>
            </a:pPr>
            <a:r>
              <a:rPr lang="en-US" altLang="en-US" sz="3200" b="1" dirty="0">
                <a:solidFill>
                  <a:srgbClr val="002D73"/>
                </a:solidFill>
                <a:latin typeface="+mn-lt"/>
              </a:rPr>
              <a:t>Risk Evaluation and Determination</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22531" name="Content Placeholder 2"/>
          <p:cNvSpPr>
            <a:spLocks noGrp="1"/>
          </p:cNvSpPr>
          <p:nvPr>
            <p:ph idx="1"/>
          </p:nvPr>
        </p:nvSpPr>
        <p:spPr>
          <a:xfrm>
            <a:off x="-9525" y="936201"/>
            <a:ext cx="8696325" cy="3845772"/>
          </a:xfrm>
        </p:spPr>
        <p:txBody>
          <a:bodyPr/>
          <a:lstStyle/>
          <a:p>
            <a:pPr marL="228600" indent="0">
              <a:buNone/>
              <a:defRPr/>
            </a:pPr>
            <a:r>
              <a:rPr lang="en-US" sz="2400" dirty="0"/>
              <a:t>The workplace violence prevention act and the associated regulations require </a:t>
            </a:r>
            <a:r>
              <a:rPr lang="en-US" altLang="en-US" sz="2400" dirty="0"/>
              <a:t>Eldred Central School District </a:t>
            </a:r>
            <a:r>
              <a:rPr lang="en-US" sz="2400" dirty="0"/>
              <a:t>to perform a risk evaluation to determine workplace violence risk factors. It must include: </a:t>
            </a:r>
          </a:p>
          <a:p>
            <a:pPr marL="228600" indent="0">
              <a:buFont typeface="Arial" charset="0"/>
              <a:buNone/>
              <a:defRPr/>
            </a:pPr>
            <a:endParaRPr lang="en-US" sz="1000" dirty="0"/>
          </a:p>
          <a:p>
            <a:pPr marL="457200" indent="-228600">
              <a:spcBef>
                <a:spcPts val="0"/>
              </a:spcBef>
              <a:buFont typeface="Arial" charset="0"/>
              <a:buChar char="•"/>
              <a:defRPr/>
            </a:pPr>
            <a:r>
              <a:rPr lang="en-US" sz="2400" dirty="0"/>
              <a:t>Record examination</a:t>
            </a:r>
          </a:p>
          <a:p>
            <a:pPr marL="457200" indent="-228600">
              <a:buFont typeface="Arial" charset="0"/>
              <a:buChar char="•"/>
              <a:defRPr/>
            </a:pPr>
            <a:r>
              <a:rPr lang="en-US" sz="2400" dirty="0"/>
              <a:t>Assessment of relevant policies, work practices and work procedures that impact workplace violence</a:t>
            </a:r>
          </a:p>
          <a:p>
            <a:pPr marL="457200" indent="-228600">
              <a:buFont typeface="Arial" charset="0"/>
              <a:buChar char="•"/>
              <a:defRPr/>
            </a:pPr>
            <a:r>
              <a:rPr lang="en-US" sz="2400" dirty="0"/>
              <a:t>Evaluation of the physical environment with the participation of authorized employee representative(s)</a:t>
            </a:r>
            <a:endParaRPr lang="en-US" sz="2400" dirty="0">
              <a:cs typeface="Arial"/>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sz="quarter" idx="1"/>
          </p:nvPr>
        </p:nvSpPr>
        <p:spPr>
          <a:xfrm>
            <a:off x="7938" y="1540285"/>
            <a:ext cx="8686800" cy="2625725"/>
          </a:xfrm>
        </p:spPr>
        <p:txBody>
          <a:bodyPr/>
          <a:lstStyle/>
          <a:p>
            <a:pPr marL="287338" indent="-58738">
              <a:spcBef>
                <a:spcPct val="0"/>
              </a:spcBef>
              <a:buNone/>
              <a:defRPr/>
            </a:pPr>
            <a:r>
              <a:rPr lang="en-US" altLang="en-US" sz="2400" dirty="0"/>
              <a:t>The Eldred Central School District must review workplace violence incidents that occurred in the previous year to identify patterns in the:</a:t>
            </a:r>
          </a:p>
          <a:p>
            <a:pPr marL="287338" indent="-58738">
              <a:spcBef>
                <a:spcPct val="0"/>
              </a:spcBef>
              <a:buFont typeface="Arial" charset="0"/>
              <a:buNone/>
              <a:defRPr/>
            </a:pPr>
            <a:endParaRPr lang="en-US" altLang="en-US" sz="1000" dirty="0"/>
          </a:p>
          <a:p>
            <a:pPr marL="571500">
              <a:spcBef>
                <a:spcPct val="0"/>
              </a:spcBef>
              <a:buFont typeface="Arial" charset="0"/>
              <a:buChar char="•"/>
              <a:defRPr/>
            </a:pPr>
            <a:r>
              <a:rPr lang="en-US" altLang="en-US" sz="2400" dirty="0"/>
              <a:t>Type and cause of injuries</a:t>
            </a:r>
          </a:p>
          <a:p>
            <a:pPr marL="571500">
              <a:spcBef>
                <a:spcPct val="0"/>
              </a:spcBef>
              <a:buFont typeface="Arial" charset="0"/>
              <a:buChar char="•"/>
              <a:defRPr/>
            </a:pPr>
            <a:r>
              <a:rPr lang="en-US" altLang="en-US" sz="2400" dirty="0"/>
              <a:t>Specific areas within the workplace where incidents occur</a:t>
            </a:r>
          </a:p>
          <a:p>
            <a:pPr marL="571500">
              <a:spcBef>
                <a:spcPct val="0"/>
              </a:spcBef>
              <a:buFont typeface="Arial" charset="0"/>
              <a:buChar char="•"/>
              <a:defRPr/>
            </a:pPr>
            <a:r>
              <a:rPr lang="en-US" altLang="en-US" sz="2400" dirty="0"/>
              <a:t>Specific workplace practices involved in incidents</a:t>
            </a:r>
            <a:endParaRPr lang="en-US" altLang="en-US" sz="2400" dirty="0">
              <a:cs typeface="Arial"/>
            </a:endParaRPr>
          </a:p>
          <a:p>
            <a:pPr marL="571500">
              <a:spcBef>
                <a:spcPct val="0"/>
              </a:spcBef>
              <a:buFont typeface="Arial" charset="0"/>
              <a:buChar char="•"/>
              <a:defRPr/>
            </a:pPr>
            <a:r>
              <a:rPr lang="en-US" altLang="en-US" sz="2400" dirty="0"/>
              <a:t>Specific individuals involved in incidents</a:t>
            </a:r>
          </a:p>
        </p:txBody>
      </p:sp>
      <p:sp>
        <p:nvSpPr>
          <p:cNvPr id="31747" name="Title 1"/>
          <p:cNvSpPr>
            <a:spLocks noGrp="1"/>
          </p:cNvSpPr>
          <p:nvPr>
            <p:ph type="title"/>
          </p:nvPr>
        </p:nvSpPr>
        <p:spPr>
          <a:xfrm>
            <a:off x="0" y="389347"/>
            <a:ext cx="9144000" cy="1150938"/>
          </a:xfrm>
        </p:spPr>
        <p:txBody>
          <a:bodyPr/>
          <a:lstStyle/>
          <a:p>
            <a:pPr marL="228600" algn="l">
              <a:defRPr/>
            </a:pPr>
            <a:r>
              <a:rPr lang="en-US" altLang="en-US" sz="3200" b="1" dirty="0">
                <a:solidFill>
                  <a:srgbClr val="002D73"/>
                </a:solidFill>
                <a:latin typeface="+mn-lt"/>
              </a:rPr>
              <a:t>Risk Evaluation and Determination:</a:t>
            </a:r>
            <a:br>
              <a:rPr lang="en-US" altLang="en-US" sz="3200" b="1" dirty="0">
                <a:solidFill>
                  <a:srgbClr val="002D73"/>
                </a:solidFill>
                <a:latin typeface="+mn-lt"/>
              </a:rPr>
            </a:br>
            <a:r>
              <a:rPr lang="en-US" altLang="en-US" sz="3200" b="1" dirty="0">
                <a:solidFill>
                  <a:srgbClr val="002D73"/>
                </a:solidFill>
                <a:latin typeface="+mn-lt"/>
              </a:rPr>
              <a:t>Record Examination</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277813"/>
            <a:ext cx="9144000" cy="1141412"/>
          </a:xfrm>
        </p:spPr>
        <p:txBody>
          <a:bodyPr/>
          <a:lstStyle/>
          <a:p>
            <a:pPr marL="228600" algn="l">
              <a:defRPr/>
            </a:pPr>
            <a:r>
              <a:rPr lang="en-US" altLang="en-US" sz="3200" b="1" dirty="0">
                <a:solidFill>
                  <a:srgbClr val="002D73"/>
                </a:solidFill>
                <a:latin typeface="+mn-lt"/>
              </a:rPr>
              <a:t>Prevention of Workplace Violence</a:t>
            </a:r>
            <a:br>
              <a:rPr lang="en-US" altLang="en-US" sz="3200" b="1" dirty="0">
                <a:solidFill>
                  <a:srgbClr val="002D73"/>
                </a:solidFill>
                <a:latin typeface="+mn-lt"/>
              </a:rPr>
            </a:br>
            <a:r>
              <a:rPr lang="en-US" altLang="en-US" sz="3200" b="1" dirty="0">
                <a:solidFill>
                  <a:srgbClr val="002D73"/>
                </a:solidFill>
                <a:latin typeface="+mn-lt"/>
              </a:rPr>
              <a:t>Learning Objectives</a:t>
            </a:r>
          </a:p>
        </p:txBody>
      </p:sp>
      <p:sp>
        <p:nvSpPr>
          <p:cNvPr id="5123" name="Content Placeholder 2"/>
          <p:cNvSpPr>
            <a:spLocks noGrp="1"/>
          </p:cNvSpPr>
          <p:nvPr>
            <p:ph idx="1"/>
          </p:nvPr>
        </p:nvSpPr>
        <p:spPr>
          <a:xfrm>
            <a:off x="0" y="1436688"/>
            <a:ext cx="8712200" cy="3160712"/>
          </a:xfrm>
        </p:spPr>
        <p:txBody>
          <a:bodyPr/>
          <a:lstStyle/>
          <a:p>
            <a:pPr indent="-114300">
              <a:buFont typeface="Arial" charset="0"/>
              <a:buNone/>
              <a:defRPr/>
            </a:pPr>
            <a:r>
              <a:rPr lang="en-US" altLang="en-US" sz="2000" dirty="0">
                <a:cs typeface="Arial" panose="020B0604020202020204" pitchFamily="34" charset="0"/>
              </a:rPr>
              <a:t>Participants will:</a:t>
            </a:r>
          </a:p>
          <a:p>
            <a:pPr marL="628650">
              <a:spcBef>
                <a:spcPct val="0"/>
              </a:spcBef>
              <a:spcAft>
                <a:spcPts val="0"/>
              </a:spcAft>
              <a:buSzPct val="124000"/>
              <a:defRPr/>
            </a:pPr>
            <a:r>
              <a:rPr lang="en-US" altLang="en-US" sz="2000" dirty="0">
                <a:cs typeface="Arial"/>
              </a:rPr>
              <a:t>Learn the requirements of the Workplace Violence Prevention Act and Department of Labor regulations</a:t>
            </a:r>
          </a:p>
          <a:p>
            <a:pPr marL="628650">
              <a:spcBef>
                <a:spcPct val="0"/>
              </a:spcBef>
              <a:spcAft>
                <a:spcPts val="0"/>
              </a:spcAft>
              <a:buSzPct val="124000"/>
              <a:defRPr/>
            </a:pPr>
            <a:r>
              <a:rPr lang="en-US" altLang="en-US" sz="2000" dirty="0">
                <a:cs typeface="Arial"/>
              </a:rPr>
              <a:t>Define workplace violence and understand the different types </a:t>
            </a:r>
            <a:endParaRPr lang="en-US" altLang="en-US" sz="2000" dirty="0">
              <a:cs typeface="Arial" panose="020B0604020202020204" pitchFamily="34" charset="0"/>
            </a:endParaRPr>
          </a:p>
          <a:p>
            <a:pPr marL="628650">
              <a:spcBef>
                <a:spcPct val="0"/>
              </a:spcBef>
              <a:spcAft>
                <a:spcPts val="0"/>
              </a:spcAft>
              <a:buSzPct val="124000"/>
              <a:defRPr/>
            </a:pPr>
            <a:r>
              <a:rPr lang="en-US" altLang="en-US" sz="2000" dirty="0">
                <a:cs typeface="Arial"/>
              </a:rPr>
              <a:t>Learn the key elements of Eldred Central School District</a:t>
            </a:r>
            <a:r>
              <a:rPr lang="en-US" altLang="en-US" sz="2000" b="1" i="1" dirty="0">
                <a:cs typeface="Arial"/>
              </a:rPr>
              <a:t>’s </a:t>
            </a:r>
            <a:r>
              <a:rPr lang="en-US" altLang="en-US" sz="2000" dirty="0">
                <a:cs typeface="Arial"/>
              </a:rPr>
              <a:t>workplace violence prevention policy and program.</a:t>
            </a:r>
          </a:p>
          <a:p>
            <a:pPr marL="628650">
              <a:spcBef>
                <a:spcPct val="0"/>
              </a:spcBef>
              <a:spcAft>
                <a:spcPts val="0"/>
              </a:spcAft>
              <a:buSzPct val="124000"/>
              <a:defRPr/>
            </a:pPr>
            <a:r>
              <a:rPr lang="en-US" altLang="en-US" sz="2000" dirty="0">
                <a:cs typeface="Arial"/>
              </a:rPr>
              <a:t>Learn where our policy statement is posted and to how to obtain a copy of our workplace violence program</a:t>
            </a:r>
          </a:p>
          <a:p>
            <a:pPr marL="628650">
              <a:spcBef>
                <a:spcPct val="0"/>
              </a:spcBef>
              <a:spcAft>
                <a:spcPts val="0"/>
              </a:spcAft>
              <a:buSzPct val="124000"/>
              <a:defRPr/>
            </a:pPr>
            <a:r>
              <a:rPr lang="en-US" altLang="en-US" sz="2000" dirty="0">
                <a:cs typeface="Arial"/>
              </a:rPr>
              <a:t>Learn workplace violence risk factors and prevention efforts</a:t>
            </a:r>
          </a:p>
          <a:p>
            <a:pPr marL="628650">
              <a:spcBef>
                <a:spcPct val="0"/>
              </a:spcBef>
              <a:buSzPct val="124000"/>
              <a:defRPr/>
            </a:pPr>
            <a:r>
              <a:rPr lang="en-US" altLang="en-US" sz="2000" dirty="0">
                <a:cs typeface="Arial"/>
              </a:rPr>
              <a:t>Learn how to report incidents of workplace violence</a:t>
            </a:r>
          </a:p>
          <a:p>
            <a:pPr marL="1200150" lvl="1" indent="-457200">
              <a:spcBef>
                <a:spcPct val="0"/>
              </a:spcBef>
              <a:buFont typeface="Wingdings" pitchFamily="2" charset="2"/>
              <a:buChar char="§"/>
              <a:defRPr/>
            </a:pPr>
            <a:r>
              <a:rPr lang="en-US" altLang="en-US" sz="2000" dirty="0">
                <a:cs typeface="Arial"/>
              </a:rPr>
              <a:t>With employer</a:t>
            </a:r>
            <a:endParaRPr lang="en-US" altLang="en-US" sz="2000" dirty="0">
              <a:cs typeface="Arial" panose="020B0604020202020204" pitchFamily="34" charset="0"/>
            </a:endParaRPr>
          </a:p>
          <a:p>
            <a:pPr marL="1200150" lvl="1" indent="-457200">
              <a:spcBef>
                <a:spcPct val="0"/>
              </a:spcBef>
              <a:buFont typeface="Wingdings" pitchFamily="2" charset="2"/>
              <a:buChar char="§"/>
              <a:defRPr/>
            </a:pPr>
            <a:r>
              <a:rPr lang="en-US" altLang="en-US" sz="2000" dirty="0">
                <a:cs typeface="Arial"/>
              </a:rPr>
              <a:t>With Department of Labor  </a:t>
            </a:r>
            <a:endParaRPr lang="en-US" altLang="en-US" sz="2000" dirty="0">
              <a:cs typeface="Arial" panose="020B0604020202020204" pitchFamily="34" charset="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sz="quarter" idx="1"/>
          </p:nvPr>
        </p:nvSpPr>
        <p:spPr>
          <a:xfrm>
            <a:off x="-1588" y="1615519"/>
            <a:ext cx="8713788" cy="1160463"/>
          </a:xfrm>
        </p:spPr>
        <p:txBody>
          <a:bodyPr/>
          <a:lstStyle/>
          <a:p>
            <a:pPr marL="228600" indent="0">
              <a:spcBef>
                <a:spcPct val="0"/>
              </a:spcBef>
              <a:buNone/>
            </a:pPr>
            <a:r>
              <a:rPr lang="en-US" altLang="en-US" sz="2400" dirty="0"/>
              <a:t>The Eldred Central School District must assess related policies, procedures, and work practices that impact risk of workplace violence.</a:t>
            </a:r>
          </a:p>
        </p:txBody>
      </p:sp>
      <p:sp>
        <p:nvSpPr>
          <p:cNvPr id="32772" name="Title 1"/>
          <p:cNvSpPr>
            <a:spLocks noGrp="1"/>
          </p:cNvSpPr>
          <p:nvPr>
            <p:ph type="title"/>
          </p:nvPr>
        </p:nvSpPr>
        <p:spPr>
          <a:xfrm>
            <a:off x="0" y="376745"/>
            <a:ext cx="9144000" cy="1160463"/>
          </a:xfrm>
        </p:spPr>
        <p:txBody>
          <a:bodyPr/>
          <a:lstStyle/>
          <a:p>
            <a:pPr marL="228600" algn="l">
              <a:defRPr/>
            </a:pPr>
            <a:r>
              <a:rPr lang="en-US" altLang="en-US" sz="3200" b="1" dirty="0">
                <a:solidFill>
                  <a:srgbClr val="002D73"/>
                </a:solidFill>
                <a:latin typeface="+mn-lt"/>
              </a:rPr>
              <a:t>Risk Evaluation and Determination:</a:t>
            </a:r>
            <a:br>
              <a:rPr lang="en-US" altLang="en-US" sz="3200" b="1" dirty="0">
                <a:solidFill>
                  <a:srgbClr val="002D73"/>
                </a:solidFill>
                <a:latin typeface="+mn-lt"/>
              </a:rPr>
            </a:br>
            <a:r>
              <a:rPr lang="en-US" altLang="en-US" sz="3200" b="1" dirty="0">
                <a:solidFill>
                  <a:srgbClr val="002D73"/>
                </a:solidFill>
                <a:latin typeface="+mn-lt"/>
              </a:rPr>
              <a:t>Administrative Risk Factors </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sz="quarter" idx="1"/>
          </p:nvPr>
        </p:nvSpPr>
        <p:spPr>
          <a:xfrm>
            <a:off x="0" y="1635060"/>
            <a:ext cx="8686800" cy="2971800"/>
          </a:xfrm>
        </p:spPr>
        <p:txBody>
          <a:bodyPr/>
          <a:lstStyle/>
          <a:p>
            <a:pPr marL="228600" indent="0">
              <a:spcBef>
                <a:spcPct val="0"/>
              </a:spcBef>
              <a:buNone/>
              <a:defRPr/>
            </a:pPr>
            <a:r>
              <a:rPr lang="en-US" sz="1800" dirty="0"/>
              <a:t>The Eldred Central School District with participation of the AER, must evaluate all workplace locations to determine what factors place employees at risk of workplace violence.</a:t>
            </a:r>
          </a:p>
          <a:p>
            <a:pPr marL="228600" indent="0">
              <a:buFont typeface="Arial" panose="020B0604020202020204" pitchFamily="34" charset="0"/>
              <a:buNone/>
              <a:defRPr/>
            </a:pPr>
            <a:r>
              <a:rPr lang="en-US" sz="1800" dirty="0"/>
              <a:t>Factors may include but are not limited to:  </a:t>
            </a:r>
          </a:p>
          <a:p>
            <a:pPr lvl="1">
              <a:buFont typeface="Arial" panose="020B0604020202020204" pitchFamily="34" charset="0"/>
              <a:buChar char="•"/>
              <a:defRPr/>
            </a:pPr>
            <a:r>
              <a:rPr lang="en-US" sz="1800" dirty="0"/>
              <a:t>Contact with the public </a:t>
            </a:r>
          </a:p>
          <a:p>
            <a:pPr lvl="1">
              <a:buFont typeface="Arial" panose="020B0604020202020204" pitchFamily="34" charset="0"/>
              <a:buChar char="•"/>
              <a:defRPr/>
            </a:pPr>
            <a:r>
              <a:rPr lang="en-US" sz="1800" dirty="0"/>
              <a:t>Working late night or early morning hours</a:t>
            </a:r>
          </a:p>
          <a:p>
            <a:pPr lvl="1">
              <a:buFont typeface="Arial" panose="020B0604020202020204" pitchFamily="34" charset="0"/>
              <a:buChar char="•"/>
              <a:defRPr/>
            </a:pPr>
            <a:r>
              <a:rPr lang="en-US" sz="1800" dirty="0"/>
              <a:t>Exchanging money with the public </a:t>
            </a:r>
          </a:p>
          <a:p>
            <a:pPr lvl="1">
              <a:buFont typeface="Arial" panose="020B0604020202020204" pitchFamily="34" charset="0"/>
              <a:buChar char="•"/>
              <a:defRPr/>
            </a:pPr>
            <a:r>
              <a:rPr lang="en-US" sz="1800" dirty="0"/>
              <a:t>Working alone or in small numbers</a:t>
            </a:r>
          </a:p>
          <a:p>
            <a:pPr lvl="1">
              <a:buFont typeface="Arial" panose="020B0604020202020204" pitchFamily="34" charset="0"/>
              <a:buChar char="•"/>
              <a:defRPr/>
            </a:pPr>
            <a:r>
              <a:rPr lang="en-US" sz="1800" dirty="0"/>
              <a:t>Uncontrolled public access to the work location</a:t>
            </a:r>
          </a:p>
          <a:p>
            <a:pPr marL="514350" indent="-285750">
              <a:spcBef>
                <a:spcPct val="0"/>
              </a:spcBef>
              <a:buFont typeface="Arial" charset="0"/>
              <a:buNone/>
              <a:defRPr/>
            </a:pPr>
            <a:endParaRPr lang="en-US" sz="2000" dirty="0">
              <a:solidFill>
                <a:srgbClr val="646569"/>
              </a:solidFill>
            </a:endParaRPr>
          </a:p>
          <a:p>
            <a:pPr marL="0" indent="0">
              <a:spcBef>
                <a:spcPct val="0"/>
              </a:spcBef>
              <a:buFont typeface="Arial" charset="0"/>
              <a:buNone/>
              <a:defRPr/>
            </a:pPr>
            <a:endParaRPr lang="en-US" sz="2000" dirty="0">
              <a:solidFill>
                <a:srgbClr val="646569"/>
              </a:solidFill>
            </a:endParaRPr>
          </a:p>
          <a:p>
            <a:pPr marL="0" indent="0">
              <a:spcBef>
                <a:spcPct val="0"/>
              </a:spcBef>
              <a:buFont typeface="Arial" charset="0"/>
              <a:buNone/>
              <a:defRPr/>
            </a:pPr>
            <a:endParaRPr lang="en-US" sz="2000" dirty="0">
              <a:solidFill>
                <a:srgbClr val="646569"/>
              </a:solidFill>
            </a:endParaRPr>
          </a:p>
          <a:p>
            <a:pPr marL="0" indent="0">
              <a:spcBef>
                <a:spcPct val="0"/>
              </a:spcBef>
              <a:buFont typeface="Arial" charset="0"/>
              <a:buNone/>
              <a:defRPr/>
            </a:pPr>
            <a:endParaRPr lang="en-US" sz="2000" dirty="0">
              <a:solidFill>
                <a:srgbClr val="646569"/>
              </a:solidFill>
            </a:endParaRPr>
          </a:p>
          <a:p>
            <a:pPr marL="0" indent="0">
              <a:spcBef>
                <a:spcPct val="0"/>
              </a:spcBef>
              <a:buFont typeface="Arial" charset="0"/>
              <a:buNone/>
              <a:defRPr/>
            </a:pPr>
            <a:endParaRPr lang="en-US" sz="2000" dirty="0">
              <a:solidFill>
                <a:srgbClr val="646569"/>
              </a:solidFill>
            </a:endParaRPr>
          </a:p>
        </p:txBody>
      </p:sp>
      <p:sp>
        <p:nvSpPr>
          <p:cNvPr id="33796" name="Title 1"/>
          <p:cNvSpPr>
            <a:spLocks noGrp="1"/>
          </p:cNvSpPr>
          <p:nvPr>
            <p:ph type="title"/>
          </p:nvPr>
        </p:nvSpPr>
        <p:spPr>
          <a:xfrm>
            <a:off x="0" y="532337"/>
            <a:ext cx="9144000" cy="1004887"/>
          </a:xfrm>
        </p:spPr>
        <p:txBody>
          <a:bodyPr/>
          <a:lstStyle/>
          <a:p>
            <a:pPr marL="228600" algn="l">
              <a:defRPr/>
            </a:pPr>
            <a:r>
              <a:rPr lang="en-US" altLang="en-US" sz="3200" b="1" dirty="0">
                <a:solidFill>
                  <a:srgbClr val="002D73"/>
                </a:solidFill>
                <a:latin typeface="+mn-lt"/>
              </a:rPr>
              <a:t>Risk Evaluation and Determination</a:t>
            </a:r>
            <a:br>
              <a:rPr lang="en-US" altLang="en-US" sz="3200" b="1" dirty="0">
                <a:solidFill>
                  <a:srgbClr val="002D73"/>
                </a:solidFill>
                <a:latin typeface="+mn-lt"/>
              </a:rPr>
            </a:br>
            <a:r>
              <a:rPr lang="en-US" altLang="en-US" sz="3200" b="1" dirty="0">
                <a:solidFill>
                  <a:srgbClr val="002D73"/>
                </a:solidFill>
                <a:latin typeface="+mn-lt"/>
              </a:rPr>
              <a:t>Evaluation of Physical Environment </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Workplace Violence Prevention Program</a:t>
            </a:r>
            <a:endParaRPr lang="en-US" sz="2800" dirty="0">
              <a:solidFill>
                <a:schemeClr val="bg1"/>
              </a:solidFill>
            </a:endParaRPr>
          </a:p>
        </p:txBody>
      </p:sp>
      <p:sp>
        <p:nvSpPr>
          <p:cNvPr id="6" name="Rectangle 5"/>
          <p:cNvSpPr/>
          <p:nvPr/>
        </p:nvSpPr>
        <p:spPr>
          <a:xfrm>
            <a:off x="0" y="1947863"/>
            <a:ext cx="5334000" cy="61912"/>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274638"/>
            <a:ext cx="9144000" cy="1123950"/>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58371" name="Content Placeholder 2"/>
          <p:cNvSpPr>
            <a:spLocks noGrp="1"/>
          </p:cNvSpPr>
          <p:nvPr>
            <p:ph idx="1"/>
          </p:nvPr>
        </p:nvSpPr>
        <p:spPr>
          <a:xfrm>
            <a:off x="0" y="1098550"/>
            <a:ext cx="8686800" cy="3092450"/>
          </a:xfrm>
        </p:spPr>
        <p:txBody>
          <a:bodyPr/>
          <a:lstStyle/>
          <a:p>
            <a:pPr marL="228600" indent="0">
              <a:buFont typeface="Arial" panose="020B0604020202020204" pitchFamily="34" charset="0"/>
              <a:buNone/>
            </a:pPr>
            <a:r>
              <a:rPr lang="en-US" altLang="en-US" sz="2400" dirty="0"/>
              <a:t>The workplace violence prevention act and NYS DOL regulations require the </a:t>
            </a:r>
            <a:r>
              <a:rPr lang="en-US" sz="2400" dirty="0"/>
              <a:t>Eldred Central School District</a:t>
            </a:r>
            <a:r>
              <a:rPr lang="en-US" altLang="en-US" sz="2400" b="1" i="1" dirty="0"/>
              <a:t> </a:t>
            </a:r>
            <a:r>
              <a:rPr lang="en-US" altLang="en-US" sz="2400" dirty="0"/>
              <a:t>to create a comprehensive written workplace violence prevention program (WVPP), with participation of the AER.</a:t>
            </a:r>
          </a:p>
          <a:p>
            <a:pPr marL="228600" indent="0">
              <a:buFont typeface="Arial" panose="020B0604020202020204" pitchFamily="34" charset="0"/>
              <a:buNone/>
            </a:pPr>
            <a:endParaRPr lang="en-US" altLang="en-US" sz="1000" dirty="0"/>
          </a:p>
          <a:p>
            <a:pPr marL="228600" indent="0">
              <a:buFont typeface="Arial" panose="020B0604020202020204" pitchFamily="34" charset="0"/>
              <a:buNone/>
            </a:pPr>
            <a:r>
              <a:rPr lang="en-US" sz="2400" dirty="0"/>
              <a:t>Eldred Central School District </a:t>
            </a:r>
            <a:r>
              <a:rPr lang="en-US" altLang="en-US" sz="2400" dirty="0"/>
              <a:t>will solicit input from the AER on situations in the workplace that pose a threat of workplace violence and on the program the </a:t>
            </a:r>
            <a:r>
              <a:rPr lang="en-US" sz="2400" dirty="0"/>
              <a:t>Eldred Central School District </a:t>
            </a:r>
            <a:r>
              <a:rPr lang="en-US" altLang="en-US" sz="2400" dirty="0"/>
              <a:t>intends to implement. </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a:xfrm>
            <a:off x="0" y="1116013"/>
            <a:ext cx="8686800" cy="3831768"/>
          </a:xfrm>
        </p:spPr>
        <p:txBody>
          <a:bodyPr>
            <a:normAutofit fontScale="92500" lnSpcReduction="20000"/>
          </a:bodyPr>
          <a:lstStyle/>
          <a:p>
            <a:pPr marL="454025" indent="-225425">
              <a:spcBef>
                <a:spcPts val="0"/>
              </a:spcBef>
              <a:spcAft>
                <a:spcPts val="1200"/>
              </a:spcAft>
              <a:buFont typeface="Arial" charset="0"/>
              <a:buNone/>
              <a:defRPr/>
            </a:pPr>
            <a:r>
              <a:rPr lang="en-US" sz="2400" dirty="0"/>
              <a:t>As required by the Act, our workplace violence prevention program includes:</a:t>
            </a:r>
          </a:p>
          <a:p>
            <a:pPr marL="454025" indent="-225425">
              <a:buSzPct val="100000"/>
              <a:buFont typeface="Arial" charset="0"/>
              <a:buChar char="•"/>
              <a:defRPr/>
            </a:pPr>
            <a:r>
              <a:rPr lang="en-US" sz="2400" dirty="0"/>
              <a:t>Risk factors identified in the risk evaluation</a:t>
            </a:r>
            <a:endParaRPr lang="en-US" sz="2400" dirty="0">
              <a:cs typeface="Arial"/>
            </a:endParaRPr>
          </a:p>
          <a:p>
            <a:pPr marL="454025" indent="-225425">
              <a:buSzPct val="100000"/>
              <a:buFont typeface="Arial" charset="0"/>
              <a:buChar char="•"/>
              <a:defRPr/>
            </a:pPr>
            <a:r>
              <a:rPr lang="en-US" sz="2400" dirty="0"/>
              <a:t>Methods and means to prevent workplace violence and implemented safeguards addressing each identified risk factor </a:t>
            </a:r>
          </a:p>
          <a:p>
            <a:pPr marL="454025" indent="-225425">
              <a:buSzPct val="100000"/>
              <a:buFont typeface="Arial" charset="0"/>
              <a:buChar char="•"/>
              <a:defRPr/>
            </a:pPr>
            <a:r>
              <a:rPr lang="en-US" sz="2400" dirty="0"/>
              <a:t>Hierarchy of control measures which ranks safeguards from most effective to least effective </a:t>
            </a:r>
          </a:p>
          <a:p>
            <a:pPr marL="454025" indent="-225425">
              <a:buSzPct val="100000"/>
              <a:buFont typeface="Arial" charset="0"/>
              <a:buChar char="•"/>
              <a:defRPr/>
            </a:pPr>
            <a:r>
              <a:rPr lang="en-US" sz="2400" dirty="0"/>
              <a:t>Incident reporting system </a:t>
            </a:r>
          </a:p>
          <a:p>
            <a:pPr marL="454025" indent="-225425">
              <a:buSzPct val="100000"/>
              <a:buFont typeface="Arial" charset="0"/>
              <a:buChar char="•"/>
              <a:defRPr/>
            </a:pPr>
            <a:r>
              <a:rPr lang="en-US" sz="2400" dirty="0"/>
              <a:t>Employee training outline or lesson plan</a:t>
            </a:r>
          </a:p>
          <a:p>
            <a:pPr marL="454025" indent="-225425">
              <a:buSzPct val="100000"/>
              <a:buFont typeface="Arial" charset="0"/>
              <a:buChar char="•"/>
              <a:defRPr/>
            </a:pPr>
            <a:r>
              <a:rPr lang="en-US" sz="2400" dirty="0"/>
              <a:t>A plan to review workplace incidents once a year and update our program as needed</a:t>
            </a:r>
          </a:p>
          <a:p>
            <a:pPr marL="624078" indent="-514350">
              <a:buFont typeface="Arial" charset="0"/>
              <a:buNone/>
              <a:defRPr/>
            </a:pPr>
            <a:endParaRPr lang="en-US" sz="2400" dirty="0">
              <a:solidFill>
                <a:srgbClr val="646569"/>
              </a:solidFill>
            </a:endParaRPr>
          </a:p>
          <a:p>
            <a:pPr marL="624078" indent="-514350">
              <a:buFont typeface="+mj-lt"/>
              <a:buAutoNum type="arabicPeriod"/>
              <a:defRPr/>
            </a:pPr>
            <a:endParaRPr lang="en-US" sz="2400" dirty="0">
              <a:solidFill>
                <a:srgbClr val="646569"/>
              </a:solidFill>
            </a:endParaRPr>
          </a:p>
        </p:txBody>
      </p:sp>
      <p:sp>
        <p:nvSpPr>
          <p:cNvPr id="64515" name="Title 1"/>
          <p:cNvSpPr>
            <a:spLocks noGrp="1"/>
          </p:cNvSpPr>
          <p:nvPr>
            <p:ph type="title"/>
          </p:nvPr>
        </p:nvSpPr>
        <p:spPr>
          <a:xfrm>
            <a:off x="0" y="377825"/>
            <a:ext cx="8686800" cy="896938"/>
          </a:xfrm>
        </p:spPr>
        <p:txBody>
          <a:bodyPr/>
          <a:lstStyle/>
          <a:p>
            <a:pPr marL="228600" algn="l"/>
            <a:r>
              <a:rPr lang="en-US" altLang="en-US" sz="3200" b="1" dirty="0">
                <a:solidFill>
                  <a:srgbClr val="002D73"/>
                </a:solidFill>
              </a:rPr>
              <a:t>Workplace Violence Prevention Program</a:t>
            </a:r>
            <a:br>
              <a:rPr lang="en-US" altLang="en-US" sz="3200" b="1" dirty="0">
                <a:solidFill>
                  <a:srgbClr val="002D73"/>
                </a:solidFill>
              </a:rPr>
            </a:br>
            <a:endParaRPr lang="en-US" altLang="en-US" sz="3200" b="1" dirty="0">
              <a:solidFill>
                <a:srgbClr val="002D73"/>
              </a:solidFill>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sz="quarter" idx="1"/>
          </p:nvPr>
        </p:nvSpPr>
        <p:spPr>
          <a:xfrm>
            <a:off x="0" y="976313"/>
            <a:ext cx="8272463" cy="3287712"/>
          </a:xfrm>
        </p:spPr>
        <p:txBody>
          <a:bodyPr/>
          <a:lstStyle/>
          <a:p>
            <a:pPr marL="287020" indent="-58420">
              <a:spcBef>
                <a:spcPct val="0"/>
              </a:spcBef>
              <a:buNone/>
            </a:pPr>
            <a:r>
              <a:rPr lang="en-US" altLang="en-US" sz="2100" dirty="0"/>
              <a:t>The Act and NYS DOL regulations do not require information obtained in complying with the law to be disclosed if it must be kept confidential for security reasons including the following:</a:t>
            </a:r>
            <a:endParaRPr lang="en-US" dirty="0"/>
          </a:p>
          <a:p>
            <a:pPr marL="287338" indent="-58738">
              <a:spcBef>
                <a:spcPct val="0"/>
              </a:spcBef>
              <a:buFont typeface="Arial" panose="020B0604020202020204" pitchFamily="34" charset="0"/>
              <a:buNone/>
            </a:pPr>
            <a:endParaRPr lang="en-US" altLang="en-US" sz="1000" dirty="0"/>
          </a:p>
          <a:p>
            <a:pPr marL="573088" lvl="2" indent="-344488">
              <a:spcBef>
                <a:spcPct val="0"/>
              </a:spcBef>
            </a:pPr>
            <a:r>
              <a:rPr lang="en-US" altLang="en-US" sz="2100" dirty="0"/>
              <a:t>Interfere with law enforcement investigations or judicial proceedings</a:t>
            </a:r>
          </a:p>
          <a:p>
            <a:pPr marL="573088" lvl="2" indent="-344488">
              <a:spcBef>
                <a:spcPct val="0"/>
              </a:spcBef>
            </a:pPr>
            <a:r>
              <a:rPr lang="en-US" altLang="en-US" sz="2100" dirty="0"/>
              <a:t>Deprive a person of a right to a fair trial</a:t>
            </a:r>
          </a:p>
          <a:p>
            <a:pPr marL="573088" lvl="2" indent="-344488">
              <a:spcBef>
                <a:spcPct val="0"/>
              </a:spcBef>
            </a:pPr>
            <a:r>
              <a:rPr lang="en-US" altLang="en-US" sz="2100" dirty="0"/>
              <a:t>Identify a confidential source or disclose confidential information</a:t>
            </a:r>
          </a:p>
          <a:p>
            <a:pPr marL="573088" lvl="2" indent="-344488">
              <a:spcBef>
                <a:spcPct val="0"/>
              </a:spcBef>
            </a:pPr>
            <a:r>
              <a:rPr lang="en-US" altLang="en-US" sz="2100" dirty="0"/>
              <a:t>Reveal criminal investigative techniques or procedures</a:t>
            </a:r>
          </a:p>
          <a:p>
            <a:pPr marL="573088" lvl="2" indent="-344488">
              <a:spcBef>
                <a:spcPct val="0"/>
              </a:spcBef>
            </a:pPr>
            <a:r>
              <a:rPr lang="en-US" altLang="en-US" sz="2100" dirty="0"/>
              <a:t>Endanger the life or safety of any person</a:t>
            </a:r>
          </a:p>
        </p:txBody>
      </p:sp>
      <p:sp>
        <p:nvSpPr>
          <p:cNvPr id="36867" name="Title 1"/>
          <p:cNvSpPr>
            <a:spLocks noGrp="1"/>
          </p:cNvSpPr>
          <p:nvPr>
            <p:ph type="title"/>
          </p:nvPr>
        </p:nvSpPr>
        <p:spPr>
          <a:xfrm>
            <a:off x="0" y="663878"/>
            <a:ext cx="9018740" cy="312435"/>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endParaRPr lang="en-US" altLang="en-US" sz="3200" b="1" dirty="0">
              <a:solidFill>
                <a:srgbClr val="002D73"/>
              </a:solidFill>
              <a:latin typeface="+mn-lt"/>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369095"/>
            <a:ext cx="8686800" cy="1270000"/>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62468" name="Content Placeholder 2"/>
          <p:cNvSpPr>
            <a:spLocks noGrp="1"/>
          </p:cNvSpPr>
          <p:nvPr>
            <p:ph idx="1"/>
          </p:nvPr>
        </p:nvSpPr>
        <p:spPr>
          <a:xfrm>
            <a:off x="105507" y="1212427"/>
            <a:ext cx="8686800" cy="2611342"/>
          </a:xfrm>
        </p:spPr>
        <p:txBody>
          <a:bodyPr/>
          <a:lstStyle/>
          <a:p>
            <a:pPr marL="228600" indent="0">
              <a:spcBef>
                <a:spcPct val="0"/>
              </a:spcBef>
              <a:buFont typeface="Arial" panose="020B0604020202020204" pitchFamily="34" charset="0"/>
              <a:buNone/>
            </a:pPr>
            <a:r>
              <a:rPr lang="en-US" altLang="en-US" sz="2400" dirty="0"/>
              <a:t>The </a:t>
            </a:r>
            <a:r>
              <a:rPr lang="en-US" sz="2400" dirty="0"/>
              <a:t>Eldred Central School District</a:t>
            </a:r>
            <a:r>
              <a:rPr lang="en-US" altLang="en-US" sz="2400" dirty="0"/>
              <a:t>’s written Workplace Violence Prevention Program can be found on the district’s website and the district’s platform for all safety trainings that each employee has access too. </a:t>
            </a:r>
            <a:endParaRPr lang="en-US" altLang="en-US" sz="2400" b="1" i="1" dirty="0"/>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196427" y="2067611"/>
            <a:ext cx="8686800" cy="809625"/>
          </a:xfrm>
        </p:spPr>
        <p:txBody>
          <a:bodyPr/>
          <a:lstStyle/>
          <a:p>
            <a:pPr marL="228600" indent="0">
              <a:buNone/>
            </a:pPr>
            <a:r>
              <a:rPr lang="en-US" altLang="en-US" sz="2400" dirty="0"/>
              <a:t>The Act and NYS DOL regulations require a list of the risk factors identified in the workplace risk evaluation:</a:t>
            </a:r>
          </a:p>
          <a:p>
            <a:pPr marL="228600" indent="0">
              <a:buFont typeface="Arial" panose="020B0604020202020204" pitchFamily="34" charset="0"/>
              <a:buNone/>
            </a:pPr>
            <a:endParaRPr lang="en-US" altLang="en-US" sz="2400" dirty="0">
              <a:solidFill>
                <a:srgbClr val="646569"/>
              </a:solidFill>
            </a:endParaRPr>
          </a:p>
          <a:p>
            <a:pPr marL="228600" indent="0">
              <a:buFont typeface="Arial" panose="020B0604020202020204" pitchFamily="34" charset="0"/>
              <a:buNone/>
            </a:pPr>
            <a:endParaRPr lang="en-US" altLang="en-US" sz="2400" b="1" i="1" dirty="0">
              <a:solidFill>
                <a:srgbClr val="646569"/>
              </a:solidFill>
            </a:endParaRPr>
          </a:p>
        </p:txBody>
      </p:sp>
      <p:sp>
        <p:nvSpPr>
          <p:cNvPr id="40963" name="Title 1"/>
          <p:cNvSpPr txBox="1">
            <a:spLocks/>
          </p:cNvSpPr>
          <p:nvPr/>
        </p:nvSpPr>
        <p:spPr bwMode="auto">
          <a:xfrm>
            <a:off x="128954" y="2384213"/>
            <a:ext cx="8818619" cy="2487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457200" indent="-457200">
              <a:spcBef>
                <a:spcPct val="0"/>
              </a:spcBef>
              <a:defRPr/>
            </a:pPr>
            <a:endParaRPr lang="en-US" altLang="en-US" sz="2800" dirty="0">
              <a:latin typeface="+mj-lt"/>
            </a:endParaRPr>
          </a:p>
        </p:txBody>
      </p:sp>
      <p:sp>
        <p:nvSpPr>
          <p:cNvPr id="40964" name="Title 1"/>
          <p:cNvSpPr>
            <a:spLocks noGrp="1"/>
          </p:cNvSpPr>
          <p:nvPr>
            <p:ph type="title"/>
          </p:nvPr>
        </p:nvSpPr>
        <p:spPr>
          <a:xfrm>
            <a:off x="0" y="589810"/>
            <a:ext cx="8686800" cy="1165225"/>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r>
              <a:rPr lang="en-US" altLang="en-US" sz="3200" b="1" dirty="0">
                <a:solidFill>
                  <a:srgbClr val="002D73"/>
                </a:solidFill>
                <a:latin typeface="+mn-lt"/>
              </a:rPr>
              <a:t>Risk Factors Identified &amp; Methods to Address the Specific Risk Factors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B9276C0-369A-40CA-8611-3E47099FE0EF}"/>
              </a:ext>
            </a:extLst>
          </p:cNvPr>
          <p:cNvGraphicFramePr>
            <a:graphicFrameLocks noGrp="1"/>
          </p:cNvGraphicFramePr>
          <p:nvPr>
            <p:ph idx="1"/>
            <p:extLst>
              <p:ext uri="{D42A27DB-BD31-4B8C-83A1-F6EECF244321}">
                <p14:modId xmlns:p14="http://schemas.microsoft.com/office/powerpoint/2010/main" val="1541712822"/>
              </p:ext>
            </p:extLst>
          </p:nvPr>
        </p:nvGraphicFramePr>
        <p:xfrm>
          <a:off x="183062" y="468777"/>
          <a:ext cx="8778057" cy="4211596"/>
        </p:xfrm>
        <a:graphic>
          <a:graphicData uri="http://schemas.openxmlformats.org/drawingml/2006/table">
            <a:tbl>
              <a:tblPr firstRow="1" firstCol="1" bandRow="1">
                <a:tableStyleId>{5C22544A-7EE6-4342-B048-85BDC9FD1C3A}</a:tableStyleId>
              </a:tblPr>
              <a:tblGrid>
                <a:gridCol w="3218036">
                  <a:extLst>
                    <a:ext uri="{9D8B030D-6E8A-4147-A177-3AD203B41FA5}">
                      <a16:colId xmlns:a16="http://schemas.microsoft.com/office/drawing/2014/main" val="297729499"/>
                    </a:ext>
                  </a:extLst>
                </a:gridCol>
                <a:gridCol w="3072320">
                  <a:extLst>
                    <a:ext uri="{9D8B030D-6E8A-4147-A177-3AD203B41FA5}">
                      <a16:colId xmlns:a16="http://schemas.microsoft.com/office/drawing/2014/main" val="410463099"/>
                    </a:ext>
                  </a:extLst>
                </a:gridCol>
                <a:gridCol w="2487701">
                  <a:extLst>
                    <a:ext uri="{9D8B030D-6E8A-4147-A177-3AD203B41FA5}">
                      <a16:colId xmlns:a16="http://schemas.microsoft.com/office/drawing/2014/main" val="2764976407"/>
                    </a:ext>
                  </a:extLst>
                </a:gridCol>
              </a:tblGrid>
              <a:tr h="424267">
                <a:tc>
                  <a:txBody>
                    <a:bodyPr/>
                    <a:lstStyle/>
                    <a:p>
                      <a:pPr marL="0" marR="0">
                        <a:lnSpc>
                          <a:spcPct val="107000"/>
                        </a:lnSpc>
                        <a:spcBef>
                          <a:spcPts val="0"/>
                        </a:spcBef>
                        <a:spcAft>
                          <a:spcPts val="800"/>
                        </a:spcAft>
                        <a:tabLst>
                          <a:tab pos="5600700" algn="l"/>
                          <a:tab pos="5943600" algn="l"/>
                        </a:tabLst>
                      </a:pPr>
                      <a:r>
                        <a:rPr lang="en-US" sz="1100">
                          <a:effectLst/>
                        </a:rPr>
                        <a:t>George Ross Mackenzie Elementary School - Identified Risk</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Selected Control(s)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Comments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extLst>
                  <a:ext uri="{0D108BD9-81ED-4DB2-BD59-A6C34878D82A}">
                    <a16:rowId xmlns:a16="http://schemas.microsoft.com/office/drawing/2014/main" val="3318640013"/>
                  </a:ext>
                </a:extLst>
              </a:tr>
              <a:tr h="827528">
                <a:tc>
                  <a:txBody>
                    <a:bodyPr/>
                    <a:lstStyle/>
                    <a:p>
                      <a:pPr marL="0" marR="0">
                        <a:lnSpc>
                          <a:spcPct val="107000"/>
                        </a:lnSpc>
                        <a:spcBef>
                          <a:spcPts val="0"/>
                        </a:spcBef>
                        <a:spcAft>
                          <a:spcPts val="800"/>
                        </a:spcAft>
                        <a:tabLst>
                          <a:tab pos="5600700" algn="l"/>
                          <a:tab pos="5943600" algn="l"/>
                        </a:tabLst>
                      </a:pPr>
                      <a:r>
                        <a:rPr lang="en-US" sz="1100">
                          <a:effectLst/>
                        </a:rPr>
                        <a:t>Secured Vestibule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dirty="0">
                          <a:effectLst/>
                        </a:rPr>
                        <a:t>Doors are being replaced summer of 2024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The interior vestibule security doors are being replaced due to the normal wear and tear on the equipment.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extLst>
                  <a:ext uri="{0D108BD9-81ED-4DB2-BD59-A6C34878D82A}">
                    <a16:rowId xmlns:a16="http://schemas.microsoft.com/office/drawing/2014/main" val="81544092"/>
                  </a:ext>
                </a:extLst>
              </a:tr>
              <a:tr h="424267">
                <a:tc>
                  <a:txBody>
                    <a:bodyPr/>
                    <a:lstStyle/>
                    <a:p>
                      <a:pPr marL="0" marR="0">
                        <a:lnSpc>
                          <a:spcPct val="107000"/>
                        </a:lnSpc>
                        <a:spcBef>
                          <a:spcPts val="0"/>
                        </a:spcBef>
                        <a:spcAft>
                          <a:spcPts val="800"/>
                        </a:spcAft>
                        <a:tabLst>
                          <a:tab pos="5600700" algn="l"/>
                          <a:tab pos="5943600" algn="l"/>
                        </a:tabLst>
                      </a:pPr>
                      <a:r>
                        <a:rPr lang="en-US" sz="1100">
                          <a:effectLst/>
                        </a:rPr>
                        <a:t>Outdated External Doors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All external doors are being replaced summer of 2024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All external doors are being updated and replaced.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extLst>
                  <a:ext uri="{0D108BD9-81ED-4DB2-BD59-A6C34878D82A}">
                    <a16:rowId xmlns:a16="http://schemas.microsoft.com/office/drawing/2014/main" val="261511631"/>
                  </a:ext>
                </a:extLst>
              </a:tr>
              <a:tr h="424267">
                <a:tc>
                  <a:txBody>
                    <a:bodyPr/>
                    <a:lstStyle/>
                    <a:p>
                      <a:pPr marL="0" marR="0">
                        <a:lnSpc>
                          <a:spcPct val="107000"/>
                        </a:lnSpc>
                        <a:spcBef>
                          <a:spcPts val="0"/>
                        </a:spcBef>
                        <a:spcAft>
                          <a:spcPts val="800"/>
                        </a:spcAft>
                        <a:tabLst>
                          <a:tab pos="5600700" algn="l"/>
                          <a:tab pos="5943600" algn="l"/>
                        </a:tabLst>
                      </a:pPr>
                      <a:r>
                        <a:rPr lang="en-US" sz="1100">
                          <a:effectLst/>
                        </a:rPr>
                        <a:t>Parking Lots have clear sightlines and lighting</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New sidewalks and lighting will be installed the summer of 2024 to improve sightlines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extLst>
                  <a:ext uri="{0D108BD9-81ED-4DB2-BD59-A6C34878D82A}">
                    <a16:rowId xmlns:a16="http://schemas.microsoft.com/office/drawing/2014/main" val="1750527675"/>
                  </a:ext>
                </a:extLst>
              </a:tr>
              <a:tr h="859472">
                <a:tc>
                  <a:txBody>
                    <a:bodyPr/>
                    <a:lstStyle/>
                    <a:p>
                      <a:pPr marL="0" marR="0">
                        <a:lnSpc>
                          <a:spcPct val="107000"/>
                        </a:lnSpc>
                        <a:spcBef>
                          <a:spcPts val="0"/>
                        </a:spcBef>
                        <a:spcAft>
                          <a:spcPts val="800"/>
                        </a:spcAft>
                        <a:tabLst>
                          <a:tab pos="5600700" algn="l"/>
                          <a:tab pos="5943600" algn="l"/>
                        </a:tabLst>
                      </a:pPr>
                      <a:r>
                        <a:rPr lang="en-US" sz="1100">
                          <a:effectLst/>
                        </a:rPr>
                        <a:t>Visitor Sign In/Out Procedure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Raptor system is in place to utilize for all visitors signing in to the building.  Escorts are provided for all visitors for entrance and exit of the facility.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extLst>
                  <a:ext uri="{0D108BD9-81ED-4DB2-BD59-A6C34878D82A}">
                    <a16:rowId xmlns:a16="http://schemas.microsoft.com/office/drawing/2014/main" val="2132333643"/>
                  </a:ext>
                </a:extLst>
              </a:tr>
              <a:tr h="827528">
                <a:tc>
                  <a:txBody>
                    <a:bodyPr/>
                    <a:lstStyle/>
                    <a:p>
                      <a:pPr marL="0" marR="0">
                        <a:lnSpc>
                          <a:spcPct val="107000"/>
                        </a:lnSpc>
                        <a:spcBef>
                          <a:spcPts val="0"/>
                        </a:spcBef>
                        <a:spcAft>
                          <a:spcPts val="800"/>
                        </a:spcAft>
                        <a:tabLst>
                          <a:tab pos="5600700" algn="l"/>
                          <a:tab pos="5943600" algn="l"/>
                        </a:tabLst>
                      </a:pPr>
                      <a:r>
                        <a:rPr lang="en-US" sz="1100">
                          <a:effectLst/>
                        </a:rPr>
                        <a:t>Single Entry Point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Students and visitors have a single entry point.  District employees have other entry points but it requires a badge to swipe in or a key.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Main Entrance is used for everything, except for some deliveries and faculty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extLst>
                  <a:ext uri="{0D108BD9-81ED-4DB2-BD59-A6C34878D82A}">
                    <a16:rowId xmlns:a16="http://schemas.microsoft.com/office/drawing/2014/main" val="2934833349"/>
                  </a:ext>
                </a:extLst>
              </a:tr>
              <a:tr h="424267">
                <a:tc>
                  <a:txBody>
                    <a:bodyPr/>
                    <a:lstStyle/>
                    <a:p>
                      <a:pPr marL="0" marR="0">
                        <a:lnSpc>
                          <a:spcPct val="107000"/>
                        </a:lnSpc>
                        <a:spcBef>
                          <a:spcPts val="0"/>
                        </a:spcBef>
                        <a:spcAft>
                          <a:spcPts val="800"/>
                        </a:spcAft>
                        <a:tabLst>
                          <a:tab pos="5600700" algn="l"/>
                          <a:tab pos="5943600" algn="l"/>
                        </a:tabLst>
                      </a:pPr>
                      <a:r>
                        <a:rPr lang="en-US" sz="1100">
                          <a:effectLst/>
                        </a:rPr>
                        <a:t>Signage Needed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a:effectLst/>
                        </a:rPr>
                        <a:t>Signage outside needed to direct visitors and/or vendors to appropriate places.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tc>
                  <a:txBody>
                    <a:bodyPr/>
                    <a:lstStyle/>
                    <a:p>
                      <a:pPr marL="0" marR="0">
                        <a:lnSpc>
                          <a:spcPct val="107000"/>
                        </a:lnSpc>
                        <a:spcBef>
                          <a:spcPts val="0"/>
                        </a:spcBef>
                        <a:spcAft>
                          <a:spcPts val="800"/>
                        </a:spcAft>
                        <a:tabLst>
                          <a:tab pos="5600700" algn="l"/>
                          <a:tab pos="5943600" algn="l"/>
                        </a:tabLst>
                      </a:pPr>
                      <a:r>
                        <a:rPr lang="en-US" sz="1100" dirty="0">
                          <a:effectLst/>
                        </a:rPr>
                        <a:t>Improvements were made with indoor signage in the past year.</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05" marR="60505" marT="0" marB="0"/>
                </a:tc>
                <a:extLst>
                  <a:ext uri="{0D108BD9-81ED-4DB2-BD59-A6C34878D82A}">
                    <a16:rowId xmlns:a16="http://schemas.microsoft.com/office/drawing/2014/main" val="2478027369"/>
                  </a:ext>
                </a:extLst>
              </a:tr>
            </a:tbl>
          </a:graphicData>
        </a:graphic>
      </p:graphicFrame>
    </p:spTree>
    <p:extLst>
      <p:ext uri="{BB962C8B-B14F-4D97-AF65-F5344CB8AC3E}">
        <p14:creationId xmlns:p14="http://schemas.microsoft.com/office/powerpoint/2010/main" val="8547275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D97F10F-CA91-4813-B6CB-91A4C0EF7F44}"/>
              </a:ext>
            </a:extLst>
          </p:cNvPr>
          <p:cNvGraphicFramePr>
            <a:graphicFrameLocks noGrp="1"/>
          </p:cNvGraphicFramePr>
          <p:nvPr>
            <p:ph idx="1"/>
            <p:extLst>
              <p:ext uri="{D42A27DB-BD31-4B8C-83A1-F6EECF244321}">
                <p14:modId xmlns:p14="http://schemas.microsoft.com/office/powerpoint/2010/main" val="970640724"/>
              </p:ext>
            </p:extLst>
          </p:nvPr>
        </p:nvGraphicFramePr>
        <p:xfrm>
          <a:off x="202904" y="448967"/>
          <a:ext cx="8717575" cy="4393567"/>
        </p:xfrm>
        <a:graphic>
          <a:graphicData uri="http://schemas.openxmlformats.org/drawingml/2006/table">
            <a:tbl>
              <a:tblPr firstRow="1" firstCol="1" bandRow="1">
                <a:tableStyleId>{5C22544A-7EE6-4342-B048-85BDC9FD1C3A}</a:tableStyleId>
              </a:tblPr>
              <a:tblGrid>
                <a:gridCol w="3195862">
                  <a:extLst>
                    <a:ext uri="{9D8B030D-6E8A-4147-A177-3AD203B41FA5}">
                      <a16:colId xmlns:a16="http://schemas.microsoft.com/office/drawing/2014/main" val="1167956709"/>
                    </a:ext>
                  </a:extLst>
                </a:gridCol>
                <a:gridCol w="3051153">
                  <a:extLst>
                    <a:ext uri="{9D8B030D-6E8A-4147-A177-3AD203B41FA5}">
                      <a16:colId xmlns:a16="http://schemas.microsoft.com/office/drawing/2014/main" val="3946413936"/>
                    </a:ext>
                  </a:extLst>
                </a:gridCol>
                <a:gridCol w="2470560">
                  <a:extLst>
                    <a:ext uri="{9D8B030D-6E8A-4147-A177-3AD203B41FA5}">
                      <a16:colId xmlns:a16="http://schemas.microsoft.com/office/drawing/2014/main" val="415292386"/>
                    </a:ext>
                  </a:extLst>
                </a:gridCol>
              </a:tblGrid>
              <a:tr h="145216">
                <a:tc>
                  <a:txBody>
                    <a:bodyPr/>
                    <a:lstStyle/>
                    <a:p>
                      <a:pPr marL="0" marR="0">
                        <a:lnSpc>
                          <a:spcPct val="107000"/>
                        </a:lnSpc>
                        <a:spcBef>
                          <a:spcPts val="0"/>
                        </a:spcBef>
                        <a:spcAft>
                          <a:spcPts val="800"/>
                        </a:spcAft>
                        <a:tabLst>
                          <a:tab pos="5600700" algn="l"/>
                          <a:tab pos="5943600" algn="l"/>
                        </a:tabLst>
                      </a:pPr>
                      <a:r>
                        <a:rPr lang="en-US" sz="1100" dirty="0">
                          <a:effectLst/>
                          <a:latin typeface="+mj-lt"/>
                        </a:rPr>
                        <a:t>Eldred Junior Senior High School - Identified Risk</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dirty="0">
                          <a:effectLst/>
                          <a:latin typeface="+mj-lt"/>
                        </a:rPr>
                        <a:t>Selected Control(s)</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dirty="0">
                          <a:effectLst/>
                          <a:latin typeface="+mj-lt"/>
                        </a:rPr>
                        <a:t>Comments</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extLst>
                  <a:ext uri="{0D108BD9-81ED-4DB2-BD59-A6C34878D82A}">
                    <a16:rowId xmlns:a16="http://schemas.microsoft.com/office/drawing/2014/main" val="2425310611"/>
                  </a:ext>
                </a:extLst>
              </a:tr>
              <a:tr h="326990">
                <a:tc>
                  <a:txBody>
                    <a:bodyPr/>
                    <a:lstStyle/>
                    <a:p>
                      <a:pPr marL="0" marR="0">
                        <a:lnSpc>
                          <a:spcPct val="107000"/>
                        </a:lnSpc>
                        <a:spcBef>
                          <a:spcPts val="0"/>
                        </a:spcBef>
                        <a:spcAft>
                          <a:spcPts val="800"/>
                        </a:spcAft>
                        <a:tabLst>
                          <a:tab pos="5600700" algn="l"/>
                          <a:tab pos="5943600" algn="l"/>
                        </a:tabLst>
                      </a:pPr>
                      <a:r>
                        <a:rPr lang="en-US" sz="1100" dirty="0">
                          <a:effectLst/>
                          <a:latin typeface="+mj-lt"/>
                        </a:rPr>
                        <a:t>Secured Vestibule</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dirty="0">
                          <a:effectLst/>
                          <a:latin typeface="+mj-lt"/>
                        </a:rPr>
                        <a:t>The district needs to create a better secured vestibule so visitors have to sign in before entering the JSHS.</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dirty="0">
                          <a:effectLst/>
                          <a:latin typeface="+mj-lt"/>
                        </a:rPr>
                        <a:t>The district applied for a COPS grant and was turned down.  The district will need to look at different funding opportunities in order to remedy the situation.</a:t>
                      </a:r>
                    </a:p>
                  </a:txBody>
                  <a:tcPr marL="26082" marR="26082" marT="0" marB="0"/>
                </a:tc>
                <a:extLst>
                  <a:ext uri="{0D108BD9-81ED-4DB2-BD59-A6C34878D82A}">
                    <a16:rowId xmlns:a16="http://schemas.microsoft.com/office/drawing/2014/main" val="3555433606"/>
                  </a:ext>
                </a:extLst>
              </a:tr>
              <a:tr h="480907">
                <a:tc>
                  <a:txBody>
                    <a:bodyPr/>
                    <a:lstStyle/>
                    <a:p>
                      <a:pPr marL="0" marR="0">
                        <a:lnSpc>
                          <a:spcPct val="107000"/>
                        </a:lnSpc>
                        <a:spcBef>
                          <a:spcPts val="0"/>
                        </a:spcBef>
                        <a:spcAft>
                          <a:spcPts val="800"/>
                        </a:spcAft>
                        <a:tabLst>
                          <a:tab pos="5600700" algn="l"/>
                          <a:tab pos="5943600" algn="l"/>
                        </a:tabLst>
                      </a:pPr>
                      <a:r>
                        <a:rPr lang="en-US" sz="1100">
                          <a:effectLst/>
                          <a:latin typeface="+mj-lt"/>
                        </a:rPr>
                        <a:t>Outside building &amp; parking lots have clear sightlines and lighting</a:t>
                      </a:r>
                      <a:endParaRPr lang="en-US" sz="110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dirty="0">
                          <a:effectLst/>
                          <a:latin typeface="+mj-lt"/>
                        </a:rPr>
                        <a:t>New sidewalks and lighting will be installed the summer of 2024 to improve sightlines </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dirty="0">
                          <a:effectLst/>
                          <a:latin typeface="+mj-lt"/>
                        </a:rPr>
                        <a:t>Some areas are well lit, near the main entrance and other doors, however the parking area in the back is very dark, and walking to the student parking lot at night is poorly lit. In addition, walking down from upper fields can be dimly lit in spaces coming down the big hill.</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extLst>
                  <a:ext uri="{0D108BD9-81ED-4DB2-BD59-A6C34878D82A}">
                    <a16:rowId xmlns:a16="http://schemas.microsoft.com/office/drawing/2014/main" val="3674769485"/>
                  </a:ext>
                </a:extLst>
              </a:tr>
              <a:tr h="294078">
                <a:tc>
                  <a:txBody>
                    <a:bodyPr/>
                    <a:lstStyle/>
                    <a:p>
                      <a:pPr marL="0" marR="0">
                        <a:lnSpc>
                          <a:spcPct val="107000"/>
                        </a:lnSpc>
                        <a:spcBef>
                          <a:spcPts val="0"/>
                        </a:spcBef>
                        <a:spcAft>
                          <a:spcPts val="800"/>
                        </a:spcAft>
                        <a:tabLst>
                          <a:tab pos="5600700" algn="l"/>
                          <a:tab pos="5943600" algn="l"/>
                        </a:tabLst>
                      </a:pPr>
                      <a:r>
                        <a:rPr lang="en-US" sz="1100">
                          <a:effectLst/>
                          <a:latin typeface="+mj-lt"/>
                        </a:rPr>
                        <a:t>Visitor Sign In/Out Procedure</a:t>
                      </a:r>
                      <a:endParaRPr lang="en-US" sz="110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a:effectLst/>
                          <a:latin typeface="+mj-lt"/>
                        </a:rPr>
                        <a:t>Raptor system is in place to utilize for all visitors signing in to the building.  Escorts are provided for all visitors for entrance and exit of the facility.</a:t>
                      </a:r>
                      <a:endParaRPr lang="en-US" sz="110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dirty="0">
                          <a:effectLst/>
                          <a:latin typeface="+mj-lt"/>
                        </a:rPr>
                        <a:t> </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extLst>
                  <a:ext uri="{0D108BD9-81ED-4DB2-BD59-A6C34878D82A}">
                    <a16:rowId xmlns:a16="http://schemas.microsoft.com/office/drawing/2014/main" val="3848053720"/>
                  </a:ext>
                </a:extLst>
              </a:tr>
              <a:tr h="294078">
                <a:tc>
                  <a:txBody>
                    <a:bodyPr/>
                    <a:lstStyle/>
                    <a:p>
                      <a:pPr marL="0" marR="0">
                        <a:lnSpc>
                          <a:spcPct val="107000"/>
                        </a:lnSpc>
                        <a:spcBef>
                          <a:spcPts val="0"/>
                        </a:spcBef>
                        <a:spcAft>
                          <a:spcPts val="800"/>
                        </a:spcAft>
                        <a:tabLst>
                          <a:tab pos="5600700" algn="l"/>
                          <a:tab pos="5943600" algn="l"/>
                        </a:tabLst>
                      </a:pPr>
                      <a:r>
                        <a:rPr lang="en-US" sz="1100">
                          <a:effectLst/>
                          <a:latin typeface="+mj-lt"/>
                        </a:rPr>
                        <a:t>Single Entry Point</a:t>
                      </a:r>
                      <a:endParaRPr lang="en-US" sz="110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a:effectLst/>
                          <a:latin typeface="+mj-lt"/>
                        </a:rPr>
                        <a:t>Students and visitors have a single entry point.  District employees have other entry points but it requires a badge to swipe in or a key.</a:t>
                      </a:r>
                      <a:endParaRPr lang="en-US" sz="110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dirty="0">
                          <a:effectLst/>
                          <a:latin typeface="+mj-lt"/>
                        </a:rPr>
                        <a:t>Main Entrance is used for everything, except for some deliveries and faculty</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extLst>
                  <a:ext uri="{0D108BD9-81ED-4DB2-BD59-A6C34878D82A}">
                    <a16:rowId xmlns:a16="http://schemas.microsoft.com/office/drawing/2014/main" val="3455722528"/>
                  </a:ext>
                </a:extLst>
              </a:tr>
              <a:tr h="145216">
                <a:tc>
                  <a:txBody>
                    <a:bodyPr/>
                    <a:lstStyle/>
                    <a:p>
                      <a:pPr marL="0" marR="0">
                        <a:lnSpc>
                          <a:spcPct val="107000"/>
                        </a:lnSpc>
                        <a:spcBef>
                          <a:spcPts val="0"/>
                        </a:spcBef>
                        <a:spcAft>
                          <a:spcPts val="800"/>
                        </a:spcAft>
                        <a:tabLst>
                          <a:tab pos="5600700" algn="l"/>
                          <a:tab pos="5943600" algn="l"/>
                        </a:tabLst>
                      </a:pPr>
                      <a:r>
                        <a:rPr lang="en-US" sz="1100">
                          <a:effectLst/>
                          <a:latin typeface="+mj-lt"/>
                        </a:rPr>
                        <a:t>Signage Needed</a:t>
                      </a:r>
                      <a:endParaRPr lang="en-US" sz="110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a:effectLst/>
                          <a:latin typeface="+mj-lt"/>
                        </a:rPr>
                        <a:t>Signage outside needed to direct visitors and/or vendors to appropriate places.</a:t>
                      </a:r>
                      <a:endParaRPr lang="en-US" sz="110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dirty="0">
                          <a:effectLst/>
                          <a:latin typeface="+mj-lt"/>
                        </a:rPr>
                        <a:t>Improvements were made with indoor signage in the past year.</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extLst>
                  <a:ext uri="{0D108BD9-81ED-4DB2-BD59-A6C34878D82A}">
                    <a16:rowId xmlns:a16="http://schemas.microsoft.com/office/drawing/2014/main" val="1159271292"/>
                  </a:ext>
                </a:extLst>
              </a:tr>
              <a:tr h="145216">
                <a:tc>
                  <a:txBody>
                    <a:bodyPr/>
                    <a:lstStyle/>
                    <a:p>
                      <a:pPr marL="0" marR="0">
                        <a:lnSpc>
                          <a:spcPct val="107000"/>
                        </a:lnSpc>
                        <a:spcBef>
                          <a:spcPts val="0"/>
                        </a:spcBef>
                        <a:spcAft>
                          <a:spcPts val="800"/>
                        </a:spcAft>
                        <a:tabLst>
                          <a:tab pos="5600700" algn="l"/>
                          <a:tab pos="5943600" algn="l"/>
                        </a:tabLst>
                      </a:pPr>
                      <a:r>
                        <a:rPr lang="en-US" sz="1100">
                          <a:effectLst/>
                          <a:latin typeface="+mj-lt"/>
                        </a:rPr>
                        <a:t>Landscaping to provide an unobstructed view from the classrooms and/or offices</a:t>
                      </a:r>
                      <a:endParaRPr lang="en-US" sz="110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dirty="0">
                          <a:effectLst/>
                          <a:latin typeface="+mj-lt"/>
                        </a:rPr>
                        <a:t>Trees and bushes have been removed in order to improve sightlines.</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tc>
                  <a:txBody>
                    <a:bodyPr/>
                    <a:lstStyle/>
                    <a:p>
                      <a:pPr marL="0" marR="0">
                        <a:lnSpc>
                          <a:spcPct val="107000"/>
                        </a:lnSpc>
                        <a:spcBef>
                          <a:spcPts val="0"/>
                        </a:spcBef>
                        <a:spcAft>
                          <a:spcPts val="800"/>
                        </a:spcAft>
                        <a:tabLst>
                          <a:tab pos="5600700" algn="l"/>
                          <a:tab pos="5943600" algn="l"/>
                        </a:tabLst>
                      </a:pPr>
                      <a:r>
                        <a:rPr lang="en-US" sz="1100" dirty="0">
                          <a:effectLst/>
                          <a:latin typeface="+mj-lt"/>
                        </a:rPr>
                        <a:t> </a:t>
                      </a:r>
                      <a:endParaRPr lang="en-US" sz="1100" dirty="0">
                        <a:effectLst/>
                        <a:latin typeface="+mj-lt"/>
                        <a:ea typeface="Calibri" panose="020F0502020204030204" pitchFamily="34" charset="0"/>
                        <a:cs typeface="Times New Roman" panose="02020603050405020304" pitchFamily="18" charset="0"/>
                      </a:endParaRPr>
                    </a:p>
                  </a:txBody>
                  <a:tcPr marL="26082" marR="26082" marT="0" marB="0"/>
                </a:tc>
                <a:extLst>
                  <a:ext uri="{0D108BD9-81ED-4DB2-BD59-A6C34878D82A}">
                    <a16:rowId xmlns:a16="http://schemas.microsoft.com/office/drawing/2014/main" val="3990626882"/>
                  </a:ext>
                </a:extLst>
              </a:tr>
            </a:tbl>
          </a:graphicData>
        </a:graphic>
      </p:graphicFrame>
    </p:spTree>
    <p:extLst>
      <p:ext uri="{BB962C8B-B14F-4D97-AF65-F5344CB8AC3E}">
        <p14:creationId xmlns:p14="http://schemas.microsoft.com/office/powerpoint/2010/main" val="491381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Workplace Violence Prevention:</a:t>
            </a:r>
            <a:br>
              <a:rPr lang="en-US" altLang="en-US" sz="2800" b="1" dirty="0">
                <a:solidFill>
                  <a:schemeClr val="bg1"/>
                </a:solidFill>
              </a:rPr>
            </a:br>
            <a:r>
              <a:rPr lang="en-US" altLang="en-US" sz="2800" b="1" dirty="0">
                <a:solidFill>
                  <a:schemeClr val="bg1"/>
                </a:solidFill>
              </a:rPr>
              <a:t>Act and NYS DOL Regulations</a:t>
            </a:r>
            <a:endParaRPr lang="en-US" sz="2800" dirty="0">
              <a:solidFill>
                <a:schemeClr val="bg1"/>
              </a:solidFill>
            </a:endParaRPr>
          </a:p>
        </p:txBody>
      </p:sp>
      <p:sp>
        <p:nvSpPr>
          <p:cNvPr id="8" name="Rectangle 7"/>
          <p:cNvSpPr/>
          <p:nvPr/>
        </p:nvSpPr>
        <p:spPr>
          <a:xfrm>
            <a:off x="0" y="1946275"/>
            <a:ext cx="5334000" cy="61913"/>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E5B2EDC-3729-449F-993F-AF703F4EB809}"/>
              </a:ext>
            </a:extLst>
          </p:cNvPr>
          <p:cNvGraphicFramePr>
            <a:graphicFrameLocks noGrp="1"/>
          </p:cNvGraphicFramePr>
          <p:nvPr>
            <p:ph idx="1"/>
            <p:extLst>
              <p:ext uri="{D42A27DB-BD31-4B8C-83A1-F6EECF244321}">
                <p14:modId xmlns:p14="http://schemas.microsoft.com/office/powerpoint/2010/main" val="1366024025"/>
              </p:ext>
            </p:extLst>
          </p:nvPr>
        </p:nvGraphicFramePr>
        <p:xfrm>
          <a:off x="457200" y="592611"/>
          <a:ext cx="8229600" cy="1536130"/>
        </p:xfrm>
        <a:graphic>
          <a:graphicData uri="http://schemas.openxmlformats.org/drawingml/2006/table">
            <a:tbl>
              <a:tblPr firstRow="1" firstCol="1" bandRow="1">
                <a:tableStyleId>{5C22544A-7EE6-4342-B048-85BDC9FD1C3A}</a:tableStyleId>
              </a:tblPr>
              <a:tblGrid>
                <a:gridCol w="3016971">
                  <a:extLst>
                    <a:ext uri="{9D8B030D-6E8A-4147-A177-3AD203B41FA5}">
                      <a16:colId xmlns:a16="http://schemas.microsoft.com/office/drawing/2014/main" val="2965237848"/>
                    </a:ext>
                  </a:extLst>
                </a:gridCol>
                <a:gridCol w="2880360">
                  <a:extLst>
                    <a:ext uri="{9D8B030D-6E8A-4147-A177-3AD203B41FA5}">
                      <a16:colId xmlns:a16="http://schemas.microsoft.com/office/drawing/2014/main" val="3357938754"/>
                    </a:ext>
                  </a:extLst>
                </a:gridCol>
                <a:gridCol w="2332269">
                  <a:extLst>
                    <a:ext uri="{9D8B030D-6E8A-4147-A177-3AD203B41FA5}">
                      <a16:colId xmlns:a16="http://schemas.microsoft.com/office/drawing/2014/main" val="2816252717"/>
                    </a:ext>
                  </a:extLst>
                </a:gridCol>
              </a:tblGrid>
              <a:tr h="0">
                <a:tc>
                  <a:txBody>
                    <a:bodyPr/>
                    <a:lstStyle/>
                    <a:p>
                      <a:pPr marL="0" marR="0" algn="just">
                        <a:lnSpc>
                          <a:spcPct val="107000"/>
                        </a:lnSpc>
                        <a:spcBef>
                          <a:spcPts val="0"/>
                        </a:spcBef>
                        <a:spcAft>
                          <a:spcPts val="800"/>
                        </a:spcAft>
                        <a:tabLst>
                          <a:tab pos="5600700" algn="l"/>
                        </a:tabLst>
                      </a:pPr>
                      <a:r>
                        <a:rPr lang="en-US" sz="1200">
                          <a:effectLst/>
                        </a:rPr>
                        <a:t>Bus Garage - Identified Risk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tabLst>
                          <a:tab pos="5600700" algn="l"/>
                          <a:tab pos="5943600" algn="l"/>
                        </a:tabLst>
                      </a:pPr>
                      <a:r>
                        <a:rPr lang="en-US" sz="1200">
                          <a:effectLst/>
                        </a:rPr>
                        <a:t>Selected Control(s)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tabLst>
                          <a:tab pos="5600700" algn="l"/>
                          <a:tab pos="5943600" algn="l"/>
                        </a:tabLst>
                      </a:pPr>
                      <a:r>
                        <a:rPr lang="en-US" sz="1200">
                          <a:effectLst/>
                        </a:rPr>
                        <a:t>Comments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7179777"/>
                  </a:ext>
                </a:extLst>
              </a:tr>
              <a:tr h="0">
                <a:tc>
                  <a:txBody>
                    <a:bodyPr/>
                    <a:lstStyle/>
                    <a:p>
                      <a:pPr marL="0" marR="0">
                        <a:lnSpc>
                          <a:spcPct val="107000"/>
                        </a:lnSpc>
                        <a:spcBef>
                          <a:spcPts val="0"/>
                        </a:spcBef>
                        <a:spcAft>
                          <a:spcPts val="800"/>
                        </a:spcAft>
                        <a:tabLst>
                          <a:tab pos="5600700" algn="l"/>
                          <a:tab pos="5943600" algn="l"/>
                        </a:tabLst>
                      </a:pPr>
                      <a:r>
                        <a:rPr lang="en-US" sz="1200">
                          <a:effectLst/>
                        </a:rPr>
                        <a:t>Multiple Points of Entry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tabLst>
                          <a:tab pos="5600700" algn="l"/>
                          <a:tab pos="5943600" algn="l"/>
                        </a:tabLst>
                      </a:pPr>
                      <a:r>
                        <a:rPr lang="en-US" sz="1200">
                          <a:effectLst/>
                        </a:rPr>
                        <a:t>Ensuring that every exit has a swipe card access to limit individual’s ability to walk into facility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tabLst>
                          <a:tab pos="5600700" algn="l"/>
                          <a:tab pos="5943600" algn="l"/>
                        </a:tabLst>
                      </a:pPr>
                      <a:r>
                        <a:rPr lang="en-US" sz="1200">
                          <a:effectLst/>
                        </a:rPr>
                        <a:t>2 Doors have swipe access controls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1003762"/>
                  </a:ext>
                </a:extLst>
              </a:tr>
              <a:tr h="0">
                <a:tc>
                  <a:txBody>
                    <a:bodyPr/>
                    <a:lstStyle/>
                    <a:p>
                      <a:pPr marL="0" marR="0">
                        <a:lnSpc>
                          <a:spcPct val="107000"/>
                        </a:lnSpc>
                        <a:spcBef>
                          <a:spcPts val="0"/>
                        </a:spcBef>
                        <a:spcAft>
                          <a:spcPts val="800"/>
                        </a:spcAft>
                        <a:tabLst>
                          <a:tab pos="5600700" algn="l"/>
                          <a:tab pos="5943600" algn="l"/>
                        </a:tabLst>
                      </a:pPr>
                      <a:r>
                        <a:rPr lang="en-US" sz="1200">
                          <a:effectLst/>
                        </a:rPr>
                        <a:t>Geographic location in comparison with school buildings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tabLst>
                          <a:tab pos="5600700" algn="l"/>
                          <a:tab pos="5943600" algn="l"/>
                        </a:tabLst>
                      </a:pPr>
                      <a:r>
                        <a:rPr lang="en-US" sz="1200">
                          <a:effectLst/>
                        </a:rPr>
                        <a:t>Additional cameras (outside &amp; inside) have been installed to monitor traffic during school hours and after school hours/weekends/holidays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tabLst>
                          <a:tab pos="5600700" algn="l"/>
                          <a:tab pos="5943600" algn="l"/>
                        </a:tabLs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45148756"/>
                  </a:ext>
                </a:extLst>
              </a:tr>
            </a:tbl>
          </a:graphicData>
        </a:graphic>
      </p:graphicFrame>
      <p:sp>
        <p:nvSpPr>
          <p:cNvPr id="5" name="TextBox 4">
            <a:extLst>
              <a:ext uri="{FF2B5EF4-FFF2-40B4-BE49-F238E27FC236}">
                <a16:creationId xmlns:a16="http://schemas.microsoft.com/office/drawing/2014/main" id="{E7D90B4B-7330-4CB0-B6F8-D289ACAA12CD}"/>
              </a:ext>
            </a:extLst>
          </p:cNvPr>
          <p:cNvSpPr txBox="1"/>
          <p:nvPr/>
        </p:nvSpPr>
        <p:spPr>
          <a:xfrm>
            <a:off x="457201" y="2519680"/>
            <a:ext cx="8229600" cy="646331"/>
          </a:xfrm>
          <a:prstGeom prst="rect">
            <a:avLst/>
          </a:prstGeom>
          <a:noFill/>
        </p:spPr>
        <p:txBody>
          <a:bodyPr wrap="square" rtlCol="0">
            <a:spAutoFit/>
          </a:bodyPr>
          <a:lstStyle/>
          <a:p>
            <a:r>
              <a:rPr lang="en-US" dirty="0"/>
              <a:t>**If you know of other risks that were not mentioned, please inform your authorized representative.**</a:t>
            </a:r>
          </a:p>
        </p:txBody>
      </p:sp>
    </p:spTree>
    <p:extLst>
      <p:ext uri="{BB962C8B-B14F-4D97-AF65-F5344CB8AC3E}">
        <p14:creationId xmlns:p14="http://schemas.microsoft.com/office/powerpoint/2010/main" val="1952949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0" y="1350963"/>
            <a:ext cx="8686800" cy="2395537"/>
          </a:xfrm>
        </p:spPr>
        <p:txBody>
          <a:bodyPr/>
          <a:lstStyle/>
          <a:p>
            <a:pPr marL="228600" indent="0">
              <a:buNone/>
              <a:defRPr/>
            </a:pPr>
            <a:r>
              <a:rPr lang="en-US" sz="2400" dirty="0"/>
              <a:t>NYS DOL regulations require our workplace violence prevention program to adhere to a hierarchy of controls measures or safeguards</a:t>
            </a:r>
          </a:p>
          <a:p>
            <a:pPr marL="228600" indent="0">
              <a:buFont typeface="Arial" charset="0"/>
              <a:buNone/>
              <a:defRPr/>
            </a:pPr>
            <a:endParaRPr lang="en-US" sz="1000" dirty="0"/>
          </a:p>
          <a:p>
            <a:pPr marL="573088" indent="-344488">
              <a:buFont typeface="Arial" charset="0"/>
              <a:buNone/>
              <a:defRPr/>
            </a:pPr>
            <a:r>
              <a:rPr lang="en-US" sz="2400" dirty="0"/>
              <a:t>The hierarchy, ranked from most to least effective,  is: </a:t>
            </a:r>
          </a:p>
          <a:p>
            <a:pPr marL="573088" indent="-344488">
              <a:defRPr/>
            </a:pPr>
            <a:r>
              <a:rPr lang="en-US" sz="2400" dirty="0"/>
              <a:t>Engineering controls</a:t>
            </a:r>
          </a:p>
          <a:p>
            <a:pPr marL="573088" indent="-344488">
              <a:defRPr/>
            </a:pPr>
            <a:r>
              <a:rPr lang="en-US" sz="2400" dirty="0"/>
              <a:t>Work practice controls</a:t>
            </a:r>
          </a:p>
          <a:p>
            <a:pPr marL="573088" lvl="1" indent="-344488">
              <a:buFont typeface="Arial" charset="0"/>
              <a:buChar char="•"/>
              <a:defRPr/>
            </a:pPr>
            <a:r>
              <a:rPr lang="en-US" sz="2400" dirty="0"/>
              <a:t>Personal protective equipment</a:t>
            </a:r>
          </a:p>
          <a:p>
            <a:pPr lvl="1">
              <a:buFont typeface="Arial" charset="0"/>
              <a:buChar char="–"/>
              <a:defRPr/>
            </a:pPr>
            <a:endParaRPr lang="en-US" sz="2200" dirty="0"/>
          </a:p>
        </p:txBody>
      </p:sp>
      <p:sp>
        <p:nvSpPr>
          <p:cNvPr id="44036" name="Title 1"/>
          <p:cNvSpPr txBox="1">
            <a:spLocks/>
          </p:cNvSpPr>
          <p:nvPr/>
        </p:nvSpPr>
        <p:spPr bwMode="auto">
          <a:xfrm>
            <a:off x="0" y="265113"/>
            <a:ext cx="868680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 Hierarchy of Controls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0" y="1443037"/>
            <a:ext cx="8686800" cy="2698750"/>
          </a:xfrm>
        </p:spPr>
        <p:txBody>
          <a:bodyPr/>
          <a:lstStyle/>
          <a:p>
            <a:pPr marL="801370" indent="-457200">
              <a:buAutoNum type="arabicPeriod"/>
              <a:defRPr/>
            </a:pPr>
            <a:r>
              <a:rPr lang="en-US" altLang="en-US" sz="2000" dirty="0"/>
              <a:t>The Eldred Central School District has reviewed different internal procedures with the safety teams in order to ensure the safety of all employees.</a:t>
            </a:r>
          </a:p>
          <a:p>
            <a:pPr marL="801370" indent="-457200">
              <a:buAutoNum type="arabicPeriod"/>
              <a:defRPr/>
            </a:pPr>
            <a:r>
              <a:rPr lang="en-US" altLang="en-US" sz="2000" dirty="0"/>
              <a:t>District-wide Safety Plan has been updated to include any and all changes regarding procedures.</a:t>
            </a:r>
          </a:p>
          <a:p>
            <a:pPr marL="801370" indent="-457200">
              <a:buAutoNum type="arabicPeriod"/>
              <a:defRPr/>
            </a:pPr>
            <a:r>
              <a:rPr lang="en-US" altLang="en-US" sz="2000" dirty="0"/>
              <a:t>The business administrator is the contact person for all incident reporting.</a:t>
            </a:r>
          </a:p>
          <a:p>
            <a:pPr marL="801370" indent="-457200">
              <a:buAutoNum type="arabicPeriod"/>
              <a:defRPr/>
            </a:pPr>
            <a:r>
              <a:rPr lang="en-US" altLang="en-US" sz="2000" dirty="0"/>
              <a:t>The Workplace Violence Prevention Plan, incident reporting form and training presentation are available on the district’s website.</a:t>
            </a:r>
            <a:endParaRPr lang="en-US" altLang="en-US" sz="2400" dirty="0"/>
          </a:p>
        </p:txBody>
      </p:sp>
      <p:sp>
        <p:nvSpPr>
          <p:cNvPr id="45061" name="Title 1"/>
          <p:cNvSpPr txBox="1">
            <a:spLocks/>
          </p:cNvSpPr>
          <p:nvPr/>
        </p:nvSpPr>
        <p:spPr bwMode="auto">
          <a:xfrm>
            <a:off x="0" y="355600"/>
            <a:ext cx="8686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 Hierarchy of Controls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2"/>
          <p:cNvSpPr>
            <a:spLocks noGrp="1"/>
          </p:cNvSpPr>
          <p:nvPr>
            <p:ph sz="quarter" idx="1"/>
          </p:nvPr>
        </p:nvSpPr>
        <p:spPr>
          <a:xfrm>
            <a:off x="245096" y="1479124"/>
            <a:ext cx="8271841" cy="3168650"/>
          </a:xfrm>
        </p:spPr>
        <p:txBody>
          <a:bodyPr/>
          <a:lstStyle/>
          <a:p>
            <a:pPr marL="0" lvl="1" indent="-344170">
              <a:buNone/>
            </a:pPr>
            <a:r>
              <a:rPr lang="en-US" altLang="en-US" sz="2000" dirty="0"/>
              <a:t>The Act and NYS DOL regulations require the Eldred Central School District to design and implement a system for employee to report any workplace violence incidents that occur that includes:</a:t>
            </a:r>
            <a:endParaRPr lang="en-US" dirty="0"/>
          </a:p>
          <a:p>
            <a:pPr marL="572770" lvl="1" indent="-344170">
              <a:buSzPct val="114000"/>
              <a:buFont typeface="Arial" panose="020B0604020202020204" pitchFamily="34" charset="0"/>
              <a:buChar char="•"/>
            </a:pPr>
            <a:r>
              <a:rPr lang="en-US" altLang="en-US" sz="2000" dirty="0"/>
              <a:t>Recording process to file an incident report with the Eldred Central School District and recordkeeping process for incident report records to be maintained </a:t>
            </a:r>
            <a:endParaRPr lang="en-US" altLang="en-US" sz="2000" dirty="0">
              <a:cs typeface="Arial"/>
            </a:endParaRPr>
          </a:p>
          <a:p>
            <a:pPr marL="572770" lvl="1" indent="-344170">
              <a:buSzPct val="114000"/>
              <a:buFont typeface="Arial" panose="020B0604020202020204" pitchFamily="34" charset="0"/>
              <a:buChar char="•"/>
            </a:pPr>
            <a:r>
              <a:rPr lang="en-US" altLang="en-US" sz="2000" dirty="0"/>
              <a:t>A process for employees to file complaints with the Department of Labor</a:t>
            </a:r>
            <a:endParaRPr lang="en-US" altLang="en-US" sz="2000" dirty="0">
              <a:cs typeface="Arial"/>
            </a:endParaRPr>
          </a:p>
        </p:txBody>
      </p:sp>
      <p:sp>
        <p:nvSpPr>
          <p:cNvPr id="5" name="Title 1"/>
          <p:cNvSpPr txBox="1">
            <a:spLocks/>
          </p:cNvSpPr>
          <p:nvPr/>
        </p:nvSpPr>
        <p:spPr>
          <a:xfrm>
            <a:off x="762000" y="349250"/>
            <a:ext cx="7924800" cy="477838"/>
          </a:xfrm>
          <a:prstGeom prst="rect">
            <a:avLst/>
          </a:prstGeom>
        </p:spPr>
        <p:txBody>
          <a:bodyPr anchor="b">
            <a:normAutofit fontScale="90000" lnSpcReduction="10000"/>
          </a:bodyPr>
          <a:lstStyle/>
          <a:p>
            <a:pPr marL="339725" indent="-339725" algn="ctr" eaLnBrk="1" fontAlgn="auto" hangingPunct="1">
              <a:spcAft>
                <a:spcPts val="0"/>
              </a:spcAft>
              <a:defRPr/>
            </a:pPr>
            <a:endParaRPr lang="en-US" sz="3000" cap="small" dirty="0">
              <a:solidFill>
                <a:srgbClr val="1F497D"/>
              </a:solidFill>
              <a:latin typeface="Calibri"/>
            </a:endParaRPr>
          </a:p>
        </p:txBody>
      </p:sp>
      <p:sp>
        <p:nvSpPr>
          <p:cNvPr id="78852" name="Title 1"/>
          <p:cNvSpPr>
            <a:spLocks noGrp="1"/>
          </p:cNvSpPr>
          <p:nvPr>
            <p:ph type="title"/>
          </p:nvPr>
        </p:nvSpPr>
        <p:spPr>
          <a:xfrm>
            <a:off x="0" y="353587"/>
            <a:ext cx="8686800" cy="1125537"/>
          </a:xfrm>
        </p:spPr>
        <p:txBody>
          <a:bodyPr/>
          <a:lstStyle/>
          <a:p>
            <a:pPr marL="228600" algn="l"/>
            <a:r>
              <a:rPr lang="en-US" altLang="en-US" sz="3200" b="1" dirty="0">
                <a:solidFill>
                  <a:srgbClr val="002D73"/>
                </a:solidFill>
              </a:rPr>
              <a:t>Workplace Violence Prevention Program: Incident Reporting System</a:t>
            </a: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Content Placeholder 2"/>
          <p:cNvSpPr>
            <a:spLocks noGrp="1"/>
          </p:cNvSpPr>
          <p:nvPr>
            <p:ph idx="1"/>
          </p:nvPr>
        </p:nvSpPr>
        <p:spPr>
          <a:xfrm>
            <a:off x="0" y="1424038"/>
            <a:ext cx="8897938" cy="3475037"/>
          </a:xfrm>
        </p:spPr>
        <p:txBody>
          <a:bodyPr/>
          <a:lstStyle/>
          <a:p>
            <a:pPr marL="228600" indent="0">
              <a:spcBef>
                <a:spcPts val="1200"/>
              </a:spcBef>
              <a:buNone/>
            </a:pPr>
            <a:r>
              <a:rPr lang="en-US" altLang="en-US" sz="2000" dirty="0"/>
              <a:t>The Eldred Central School District maintains a workplace violence incident reporting form that can be found on the district’s website.  This reporting form records for each workplace violence incident and the following information is needed at minimum: </a:t>
            </a:r>
          </a:p>
          <a:p>
            <a:pPr marL="571500">
              <a:spcBef>
                <a:spcPts val="1200"/>
              </a:spcBef>
            </a:pPr>
            <a:r>
              <a:rPr lang="en-US" altLang="en-US" sz="1800" dirty="0"/>
              <a:t>Workplace location where incident occurred</a:t>
            </a:r>
          </a:p>
          <a:p>
            <a:pPr marL="572770" lvl="1" indent="-344170">
              <a:spcBef>
                <a:spcPct val="0"/>
              </a:spcBef>
              <a:buFont typeface="Arial" panose="020B0604020202020204" pitchFamily="34" charset="0"/>
              <a:buChar char="•"/>
            </a:pPr>
            <a:r>
              <a:rPr lang="en-US" altLang="en-US" sz="1800" dirty="0"/>
              <a:t>Time of day/shift when incident occurred</a:t>
            </a:r>
            <a:endParaRPr lang="en-US" altLang="en-US" sz="1800" dirty="0">
              <a:cs typeface="Arial"/>
            </a:endParaRPr>
          </a:p>
          <a:p>
            <a:pPr marL="572770" lvl="1" indent="-344170">
              <a:spcBef>
                <a:spcPct val="0"/>
              </a:spcBef>
              <a:buFont typeface="Arial" panose="020B0604020202020204" pitchFamily="34" charset="0"/>
              <a:buChar char="•"/>
            </a:pPr>
            <a:r>
              <a:rPr lang="en-US" altLang="en-US" sz="1800" dirty="0"/>
              <a:t>Detailed description of the incident, including events leading up to the incident, and how the incident was resolved</a:t>
            </a:r>
            <a:endParaRPr lang="en-US" altLang="en-US" sz="1800" dirty="0">
              <a:cs typeface="Arial"/>
            </a:endParaRPr>
          </a:p>
          <a:p>
            <a:pPr marL="572770" lvl="1" indent="-344170">
              <a:spcBef>
                <a:spcPct val="0"/>
              </a:spcBef>
              <a:buFont typeface="Arial" panose="020B0604020202020204" pitchFamily="34" charset="0"/>
              <a:buChar char="•"/>
            </a:pPr>
            <a:r>
              <a:rPr lang="en-US" altLang="en-US" sz="1800" dirty="0"/>
              <a:t>Names and titles of employee(s) involved</a:t>
            </a:r>
            <a:endParaRPr lang="en-US" altLang="en-US" sz="1800" dirty="0">
              <a:cs typeface="Arial"/>
            </a:endParaRPr>
          </a:p>
          <a:p>
            <a:pPr marL="572770" lvl="1" indent="-344170">
              <a:spcBef>
                <a:spcPct val="0"/>
              </a:spcBef>
              <a:buFont typeface="Arial" panose="020B0604020202020204" pitchFamily="34" charset="0"/>
              <a:buChar char="•"/>
            </a:pPr>
            <a:r>
              <a:rPr lang="en-US" altLang="en-US" sz="1800" dirty="0"/>
              <a:t>Name or other identifier of others involved</a:t>
            </a:r>
            <a:endParaRPr lang="en-US" altLang="en-US" sz="1800" dirty="0">
              <a:cs typeface="Arial"/>
            </a:endParaRPr>
          </a:p>
          <a:p>
            <a:pPr marL="572770" lvl="1" indent="-344170">
              <a:spcBef>
                <a:spcPct val="0"/>
              </a:spcBef>
              <a:buFont typeface="Arial" panose="020B0604020202020204" pitchFamily="34" charset="0"/>
              <a:buChar char="•"/>
            </a:pPr>
            <a:r>
              <a:rPr lang="en-US" altLang="en-US" sz="1800" dirty="0"/>
              <a:t>Nature and extent of injuries arising from the incident</a:t>
            </a:r>
            <a:endParaRPr lang="en-US" altLang="en-US" sz="1800" dirty="0">
              <a:cs typeface="Arial"/>
            </a:endParaRPr>
          </a:p>
          <a:p>
            <a:pPr marL="572770" lvl="1" indent="-344170">
              <a:spcBef>
                <a:spcPct val="0"/>
              </a:spcBef>
              <a:buFont typeface="Arial" panose="020B0604020202020204" pitchFamily="34" charset="0"/>
              <a:buChar char="•"/>
            </a:pPr>
            <a:r>
              <a:rPr lang="en-US" altLang="en-US" sz="1800" dirty="0"/>
              <a:t>Names of witnesses</a:t>
            </a:r>
            <a:endParaRPr lang="en-US" altLang="en-US" sz="1800" dirty="0">
              <a:cs typeface="Arial"/>
            </a:endParaRPr>
          </a:p>
        </p:txBody>
      </p:sp>
      <p:sp>
        <p:nvSpPr>
          <p:cNvPr id="50180" name="Title 1"/>
          <p:cNvSpPr txBox="1">
            <a:spLocks/>
          </p:cNvSpPr>
          <p:nvPr/>
        </p:nvSpPr>
        <p:spPr bwMode="auto">
          <a:xfrm>
            <a:off x="7938" y="312788"/>
            <a:ext cx="8686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 Reporting of Workplace Violence Incidents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Content Placeholder 2"/>
          <p:cNvSpPr>
            <a:spLocks noGrp="1"/>
          </p:cNvSpPr>
          <p:nvPr>
            <p:ph idx="1"/>
          </p:nvPr>
        </p:nvSpPr>
        <p:spPr>
          <a:xfrm>
            <a:off x="0" y="1433513"/>
            <a:ext cx="8915400" cy="3186112"/>
          </a:xfrm>
        </p:spPr>
        <p:txBody>
          <a:bodyPr/>
          <a:lstStyle/>
          <a:p>
            <a:pPr marL="228600" indent="0">
              <a:spcBef>
                <a:spcPts val="1200"/>
              </a:spcBef>
              <a:buNone/>
              <a:defRPr/>
            </a:pPr>
            <a:r>
              <a:rPr lang="en-US" sz="1800" dirty="0"/>
              <a:t>For incidents where privacy is a concern, the report will replace the employee’s name with “PRIVACY CONCERN CASE”. The following incidents are to be treated as privacy concern cases: </a:t>
            </a:r>
          </a:p>
          <a:p>
            <a:pPr marL="576263" indent="-347663">
              <a:spcBef>
                <a:spcPts val="0"/>
              </a:spcBef>
              <a:buFont typeface="Arial" charset="0"/>
              <a:buChar char="•"/>
              <a:defRPr/>
            </a:pPr>
            <a:r>
              <a:rPr lang="en-US" sz="1800" dirty="0"/>
              <a:t>An injury or illness to an intimate body part or the reproductive system</a:t>
            </a:r>
          </a:p>
          <a:p>
            <a:pPr marL="576263" indent="-347663">
              <a:spcBef>
                <a:spcPts val="0"/>
              </a:spcBef>
              <a:buFont typeface="Arial" charset="0"/>
              <a:buChar char="•"/>
              <a:defRPr/>
            </a:pPr>
            <a:r>
              <a:rPr lang="en-US" sz="1800" dirty="0"/>
              <a:t>An injury or illness resulting from a sexual assault</a:t>
            </a:r>
          </a:p>
          <a:p>
            <a:pPr marL="576263" indent="-347663">
              <a:spcBef>
                <a:spcPts val="0"/>
              </a:spcBef>
              <a:buFont typeface="Arial" charset="0"/>
              <a:buChar char="•"/>
              <a:defRPr/>
            </a:pPr>
            <a:r>
              <a:rPr lang="en-US" sz="1800" dirty="0"/>
              <a:t>Mental illness </a:t>
            </a:r>
          </a:p>
          <a:p>
            <a:pPr marL="576263" indent="-347663">
              <a:spcBef>
                <a:spcPts val="0"/>
              </a:spcBef>
              <a:buFont typeface="Arial" charset="0"/>
              <a:buChar char="•"/>
              <a:defRPr/>
            </a:pPr>
            <a:r>
              <a:rPr lang="en-US" sz="1800" dirty="0"/>
              <a:t>HIV infection</a:t>
            </a:r>
          </a:p>
          <a:p>
            <a:pPr marL="576263" indent="-347663">
              <a:spcBef>
                <a:spcPts val="0"/>
              </a:spcBef>
              <a:buFont typeface="Arial" charset="0"/>
              <a:buChar char="•"/>
              <a:defRPr/>
            </a:pPr>
            <a:r>
              <a:rPr lang="en-US" sz="1800" dirty="0"/>
              <a:t>Needle stick injuries and cuts from sharp objects that are or may be contaminated with another person’s blood or other potentially infectious material</a:t>
            </a:r>
          </a:p>
          <a:p>
            <a:pPr marL="576263" indent="-347663">
              <a:spcBef>
                <a:spcPts val="0"/>
              </a:spcBef>
              <a:buFont typeface="Arial" charset="0"/>
              <a:buChar char="•"/>
              <a:defRPr/>
            </a:pPr>
            <a:r>
              <a:rPr lang="en-US" sz="1800" dirty="0"/>
              <a:t>Other injuries or illnesses if the employee independently and voluntarily requests their name not be entered on the report </a:t>
            </a:r>
          </a:p>
        </p:txBody>
      </p:sp>
      <p:sp>
        <p:nvSpPr>
          <p:cNvPr id="52228" name="Title 1"/>
          <p:cNvSpPr txBox="1">
            <a:spLocks/>
          </p:cNvSpPr>
          <p:nvPr/>
        </p:nvSpPr>
        <p:spPr bwMode="auto">
          <a:xfrm>
            <a:off x="0" y="442913"/>
            <a:ext cx="86868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a:t>
            </a:r>
          </a:p>
          <a:p>
            <a:pPr marL="228600">
              <a:spcBef>
                <a:spcPct val="0"/>
              </a:spcBef>
              <a:buFontTx/>
              <a:buNone/>
              <a:defRPr/>
            </a:pPr>
            <a:r>
              <a:rPr lang="en-US" altLang="en-US" b="1" dirty="0">
                <a:solidFill>
                  <a:srgbClr val="002D73"/>
                </a:solidFill>
                <a:latin typeface="+mj-lt"/>
              </a:rPr>
              <a:t>Reporting and Protecting Privacy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Content Placeholder 2"/>
          <p:cNvSpPr>
            <a:spLocks noGrp="1"/>
          </p:cNvSpPr>
          <p:nvPr>
            <p:ph idx="1"/>
          </p:nvPr>
        </p:nvSpPr>
        <p:spPr>
          <a:xfrm>
            <a:off x="0" y="1476245"/>
            <a:ext cx="8686800" cy="1247775"/>
          </a:xfrm>
        </p:spPr>
        <p:txBody>
          <a:bodyPr/>
          <a:lstStyle/>
          <a:p>
            <a:pPr marL="693420" indent="-457200">
              <a:buAutoNum type="arabicPeriod"/>
            </a:pPr>
            <a:r>
              <a:rPr lang="en-US" sz="2400" dirty="0"/>
              <a:t>The employee will find the Incident Reporting Form on the district’s website.</a:t>
            </a:r>
          </a:p>
          <a:p>
            <a:pPr marL="693420" indent="-457200">
              <a:buAutoNum type="arabicPeriod"/>
            </a:pPr>
            <a:r>
              <a:rPr lang="en-US" sz="2400" dirty="0"/>
              <a:t>The employee will notify and submit the form to the business administrator.</a:t>
            </a:r>
          </a:p>
          <a:p>
            <a:pPr marL="693420" indent="-457200">
              <a:buAutoNum type="arabicPeriod"/>
            </a:pPr>
            <a:r>
              <a:rPr lang="en-US" sz="2400" dirty="0"/>
              <a:t>The business administrator will notify the superintendent.</a:t>
            </a:r>
          </a:p>
          <a:p>
            <a:pPr marL="693420" indent="-457200">
              <a:buAutoNum type="arabicPeriod"/>
            </a:pPr>
            <a:r>
              <a:rPr lang="en-US" sz="2400" dirty="0"/>
              <a:t>If necessary, the appropriate law enforcement agency will also be contacted.</a:t>
            </a:r>
          </a:p>
        </p:txBody>
      </p:sp>
      <p:sp>
        <p:nvSpPr>
          <p:cNvPr id="53254" name="Title 1"/>
          <p:cNvSpPr txBox="1">
            <a:spLocks/>
          </p:cNvSpPr>
          <p:nvPr/>
        </p:nvSpPr>
        <p:spPr bwMode="auto">
          <a:xfrm>
            <a:off x="0" y="307845"/>
            <a:ext cx="86868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a:t>
            </a:r>
          </a:p>
          <a:p>
            <a:pPr marL="228600">
              <a:spcBef>
                <a:spcPct val="0"/>
              </a:spcBef>
              <a:buFontTx/>
              <a:buNone/>
              <a:defRPr/>
            </a:pPr>
            <a:r>
              <a:rPr lang="en-US" altLang="en-US" b="1" dirty="0">
                <a:solidFill>
                  <a:srgbClr val="002D73"/>
                </a:solidFill>
                <a:latin typeface="+mj-lt"/>
              </a:rPr>
              <a:t>Reporting of Workplace Violence Incidents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p:cNvSpPr>
            <a:spLocks noGrp="1"/>
          </p:cNvSpPr>
          <p:nvPr>
            <p:ph idx="1"/>
          </p:nvPr>
        </p:nvSpPr>
        <p:spPr>
          <a:xfrm>
            <a:off x="0" y="1804988"/>
            <a:ext cx="8745538" cy="2651125"/>
          </a:xfrm>
        </p:spPr>
        <p:txBody>
          <a:bodyPr/>
          <a:lstStyle/>
          <a:p>
            <a:pPr marL="228600" indent="0">
              <a:buFont typeface="Arial" panose="020B0604020202020204" pitchFamily="34" charset="0"/>
              <a:buNone/>
            </a:pPr>
            <a:r>
              <a:rPr lang="en-US" altLang="en-US" sz="2000" dirty="0"/>
              <a:t>The workplace violence incident reports must be maintained and reviewed once a year.</a:t>
            </a:r>
          </a:p>
          <a:p>
            <a:pPr marL="228600" indent="0">
              <a:buFont typeface="Arial" panose="020B0604020202020204" pitchFamily="34" charset="0"/>
              <a:buNone/>
            </a:pPr>
            <a:endParaRPr lang="en-US" altLang="en-US" sz="2000" dirty="0"/>
          </a:p>
          <a:p>
            <a:pPr marL="228600" indent="0">
              <a:buNone/>
            </a:pPr>
            <a:r>
              <a:rPr lang="en-US" altLang="en-US" sz="2000" dirty="0"/>
              <a:t>The Eldred Central School District, with participation from the AER, must conduct a review of the workplace violence incidents report at least once a year to identify trends in the types of workplace violence incidents that have occurred and evaluate how effective actions and safeguards to reduce workplace violence have been.  </a:t>
            </a:r>
          </a:p>
        </p:txBody>
      </p:sp>
      <p:sp>
        <p:nvSpPr>
          <p:cNvPr id="7" name="Title 1"/>
          <p:cNvSpPr txBox="1">
            <a:spLocks/>
          </p:cNvSpPr>
          <p:nvPr/>
        </p:nvSpPr>
        <p:spPr>
          <a:xfrm>
            <a:off x="914400" y="1184275"/>
            <a:ext cx="7315200" cy="473075"/>
          </a:xfrm>
          <a:prstGeom prst="rect">
            <a:avLst/>
          </a:prstGeom>
        </p:spPr>
        <p:txBody>
          <a:bodyPr anchor="b">
            <a:normAutofit fontScale="90000" lnSpcReduction="10000"/>
          </a:bodyPr>
          <a:lstStyle/>
          <a:p>
            <a:pPr marL="339725" indent="-339725" algn="ctr" eaLnBrk="1" fontAlgn="auto" hangingPunct="1">
              <a:spcAft>
                <a:spcPts val="0"/>
              </a:spcAft>
              <a:defRPr/>
            </a:pPr>
            <a:endParaRPr lang="en-US" sz="3000" cap="small" dirty="0">
              <a:solidFill>
                <a:srgbClr val="1F497D"/>
              </a:solidFill>
              <a:latin typeface="+mj-lt"/>
            </a:endParaRPr>
          </a:p>
        </p:txBody>
      </p:sp>
      <p:sp>
        <p:nvSpPr>
          <p:cNvPr id="54276" name="Title 1"/>
          <p:cNvSpPr txBox="1">
            <a:spLocks/>
          </p:cNvSpPr>
          <p:nvPr/>
        </p:nvSpPr>
        <p:spPr bwMode="auto">
          <a:xfrm>
            <a:off x="0" y="366713"/>
            <a:ext cx="882173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Recordkeeping of Workplace </a:t>
            </a:r>
          </a:p>
          <a:p>
            <a:pPr marL="228600">
              <a:spcBef>
                <a:spcPct val="0"/>
              </a:spcBef>
              <a:buFontTx/>
              <a:buNone/>
              <a:defRPr/>
            </a:pPr>
            <a:r>
              <a:rPr lang="en-US" altLang="en-US" b="1" dirty="0">
                <a:latin typeface="+mj-lt"/>
              </a:rPr>
              <a:t>Violence Incidents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sz="quarter" idx="1"/>
          </p:nvPr>
        </p:nvSpPr>
        <p:spPr>
          <a:xfrm>
            <a:off x="0" y="1771650"/>
            <a:ext cx="8686800" cy="2732088"/>
          </a:xfrm>
        </p:spPr>
        <p:txBody>
          <a:bodyPr/>
          <a:lstStyle/>
          <a:p>
            <a:pPr marL="288925" indent="-26670">
              <a:spcBef>
                <a:spcPct val="0"/>
              </a:spcBef>
              <a:buNone/>
              <a:defRPr/>
            </a:pPr>
            <a:r>
              <a:rPr lang="en-US" sz="2000" dirty="0"/>
              <a:t>According to the Act and NYS DOL regulations, an employee or their AER should notify a supervisor in writing if they believe that:</a:t>
            </a:r>
            <a:endParaRPr lang="en-US" dirty="0"/>
          </a:p>
          <a:p>
            <a:pPr marL="457200" indent="-195263">
              <a:spcBef>
                <a:spcPts val="1200"/>
              </a:spcBef>
              <a:buFont typeface="Arial" charset="0"/>
              <a:buChar char="•"/>
              <a:defRPr/>
            </a:pPr>
            <a:r>
              <a:rPr lang="en-US" sz="2000" dirty="0"/>
              <a:t>A serious violation of the employer’s workplace violence prevention program exists </a:t>
            </a:r>
            <a:r>
              <a:rPr lang="en-US" sz="2000" b="1" dirty="0"/>
              <a:t>or</a:t>
            </a:r>
          </a:p>
          <a:p>
            <a:pPr marL="457200" indent="-228600">
              <a:spcBef>
                <a:spcPts val="125"/>
              </a:spcBef>
              <a:buFont typeface="Arial" charset="0"/>
              <a:buChar char="•"/>
              <a:defRPr/>
            </a:pPr>
            <a:r>
              <a:rPr lang="en-US" sz="2000" dirty="0"/>
              <a:t>An imminent danger of workplace violence exists</a:t>
            </a:r>
          </a:p>
          <a:p>
            <a:pPr marL="228600" lvl="1" indent="0">
              <a:spcBef>
                <a:spcPts val="1200"/>
              </a:spcBef>
              <a:buNone/>
              <a:defRPr/>
            </a:pPr>
            <a:r>
              <a:rPr lang="en-US" sz="2000" dirty="0"/>
              <a:t>Once their supervisor is notified, the </a:t>
            </a:r>
            <a:r>
              <a:rPr lang="en-US" altLang="en-US" sz="2000" dirty="0"/>
              <a:t>Eldred Central School District </a:t>
            </a:r>
            <a:r>
              <a:rPr lang="en-US" sz="2000" dirty="0"/>
              <a:t>must be given a reasonable amount of time to correct the activity, policy, or practice causing the violation or danger</a:t>
            </a:r>
            <a:endParaRPr lang="en-US" sz="2000" b="1" dirty="0"/>
          </a:p>
        </p:txBody>
      </p:sp>
      <p:sp>
        <p:nvSpPr>
          <p:cNvPr id="56324" name="Title 1"/>
          <p:cNvSpPr txBox="1">
            <a:spLocks/>
          </p:cNvSpPr>
          <p:nvPr/>
        </p:nvSpPr>
        <p:spPr bwMode="auto">
          <a:xfrm>
            <a:off x="0" y="300038"/>
            <a:ext cx="8686800"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sz="quarter" idx="1"/>
          </p:nvPr>
        </p:nvSpPr>
        <p:spPr>
          <a:xfrm>
            <a:off x="0" y="1898650"/>
            <a:ext cx="8686800" cy="2589213"/>
          </a:xfrm>
        </p:spPr>
        <p:txBody>
          <a:bodyPr/>
          <a:lstStyle/>
          <a:p>
            <a:pPr marL="228600" indent="7620">
              <a:spcBef>
                <a:spcPct val="0"/>
              </a:spcBef>
              <a:buNone/>
              <a:defRPr/>
            </a:pPr>
            <a:r>
              <a:rPr lang="en-US" altLang="en-US" sz="2400" dirty="0"/>
              <a:t>However, an employee or their AER does </a:t>
            </a:r>
            <a:r>
              <a:rPr lang="en-US" altLang="en-US" sz="2400" b="1" dirty="0"/>
              <a:t>not</a:t>
            </a:r>
            <a:r>
              <a:rPr lang="en-US" altLang="en-US" sz="2400" dirty="0"/>
              <a:t> have to notify their supervisor in writing in instances where:</a:t>
            </a:r>
            <a:endParaRPr lang="en-US" dirty="0"/>
          </a:p>
          <a:p>
            <a:pPr marL="579438">
              <a:spcBef>
                <a:spcPct val="0"/>
              </a:spcBef>
              <a:buFont typeface="Arial" charset="0"/>
              <a:buNone/>
              <a:defRPr/>
            </a:pPr>
            <a:endParaRPr lang="en-US" altLang="en-US" sz="1000" dirty="0"/>
          </a:p>
          <a:p>
            <a:pPr marL="579438">
              <a:spcBef>
                <a:spcPts val="125"/>
              </a:spcBef>
              <a:buFont typeface="Arial" charset="0"/>
              <a:buChar char="•"/>
              <a:defRPr/>
            </a:pPr>
            <a:r>
              <a:rPr lang="en-US" altLang="en-US" sz="2400" dirty="0"/>
              <a:t>Imminent danger of workplace violence exists </a:t>
            </a:r>
            <a:r>
              <a:rPr lang="en-US" altLang="en-US" sz="2400" b="1" dirty="0"/>
              <a:t>and</a:t>
            </a:r>
          </a:p>
          <a:p>
            <a:pPr marL="579438">
              <a:spcBef>
                <a:spcPts val="1200"/>
              </a:spcBef>
              <a:buFont typeface="Arial" charset="0"/>
              <a:buChar char="•"/>
              <a:defRPr/>
            </a:pPr>
            <a:r>
              <a:rPr lang="en-US" altLang="en-US" sz="2400" dirty="0"/>
              <a:t>The employee reasonably believes in good faith that reporting to a supervisor would not result in corrective action</a:t>
            </a:r>
          </a:p>
        </p:txBody>
      </p:sp>
      <p:sp>
        <p:nvSpPr>
          <p:cNvPr id="57348" name="Title 1"/>
          <p:cNvSpPr txBox="1">
            <a:spLocks/>
          </p:cNvSpPr>
          <p:nvPr/>
        </p:nvSpPr>
        <p:spPr bwMode="auto">
          <a:xfrm>
            <a:off x="0" y="369888"/>
            <a:ext cx="8686800"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a:t>
            </a:r>
          </a:p>
          <a:p>
            <a:pPr marL="228600">
              <a:spcBef>
                <a:spcPct val="0"/>
              </a:spcBef>
              <a:buFontTx/>
              <a:buNone/>
              <a:defRPr/>
            </a:pPr>
            <a:r>
              <a:rPr lang="en-US" altLang="en-US" b="1" dirty="0">
                <a:solidFill>
                  <a:srgbClr val="002D73"/>
                </a:solidFill>
                <a:latin typeface="+mj-lt"/>
              </a:rPr>
              <a:t>Employee Reporting of Concerns </a:t>
            </a:r>
          </a:p>
          <a:p>
            <a:pPr marL="228600">
              <a:spcBef>
                <a:spcPct val="0"/>
              </a:spcBef>
              <a:buFontTx/>
              <a:buNone/>
              <a:defRPr/>
            </a:pPr>
            <a:r>
              <a:rPr lang="en-US" altLang="en-US" b="1" dirty="0">
                <a:solidFill>
                  <a:srgbClr val="002D73"/>
                </a:solidFill>
                <a:latin typeface="+mj-lt"/>
              </a:rPr>
              <a:t>or Incidents</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9525" y="428626"/>
            <a:ext cx="9144000" cy="982662"/>
          </a:xfrm>
        </p:spPr>
        <p:txBody>
          <a:bodyPr/>
          <a:lstStyle/>
          <a:p>
            <a:pPr marL="228600" algn="l"/>
            <a:r>
              <a:rPr lang="en-US" altLang="en-US" sz="3200" b="1" dirty="0">
                <a:solidFill>
                  <a:srgbClr val="002D73"/>
                </a:solidFill>
              </a:rPr>
              <a:t>Workplace Violence Prevention </a:t>
            </a:r>
            <a:br>
              <a:rPr lang="en-US" altLang="en-US" sz="3200" b="1" dirty="0"/>
            </a:br>
            <a:r>
              <a:rPr lang="en-US" altLang="en-US" sz="3200" b="1" dirty="0">
                <a:solidFill>
                  <a:srgbClr val="002D73"/>
                </a:solidFill>
              </a:rPr>
              <a:t>Act and NYS DOL Regulations</a:t>
            </a:r>
          </a:p>
        </p:txBody>
      </p:sp>
      <p:sp>
        <p:nvSpPr>
          <p:cNvPr id="21507" name="Content Placeholder 2"/>
          <p:cNvSpPr>
            <a:spLocks noGrp="1"/>
          </p:cNvSpPr>
          <p:nvPr>
            <p:ph idx="1"/>
          </p:nvPr>
        </p:nvSpPr>
        <p:spPr>
          <a:xfrm>
            <a:off x="9525" y="1539876"/>
            <a:ext cx="8796338" cy="2808287"/>
          </a:xfrm>
        </p:spPr>
        <p:txBody>
          <a:bodyPr/>
          <a:lstStyle/>
          <a:p>
            <a:pPr marL="228600" indent="0">
              <a:spcBef>
                <a:spcPct val="0"/>
              </a:spcBef>
              <a:buFont typeface="Arial" panose="020B0604020202020204" pitchFamily="34" charset="0"/>
              <a:buNone/>
            </a:pPr>
            <a:r>
              <a:rPr lang="en-US" altLang="en-US" sz="2400" dirty="0"/>
              <a:t>NYS Labor Law Section 27-b, known as the Workplace Violence Prevention Act, was enacted in 2006.  </a:t>
            </a:r>
          </a:p>
          <a:p>
            <a:pPr marL="228600" indent="0">
              <a:spcBef>
                <a:spcPct val="0"/>
              </a:spcBef>
              <a:buFont typeface="Arial" panose="020B0604020202020204" pitchFamily="34" charset="0"/>
              <a:buNone/>
            </a:pPr>
            <a:endParaRPr lang="en-US" altLang="en-US" sz="1000" dirty="0"/>
          </a:p>
          <a:p>
            <a:pPr marL="228600" indent="0">
              <a:spcBef>
                <a:spcPct val="0"/>
              </a:spcBef>
              <a:buFont typeface="Arial" panose="020B0604020202020204" pitchFamily="34" charset="0"/>
              <a:buNone/>
            </a:pPr>
            <a:r>
              <a:rPr lang="en-US" altLang="en-US" sz="2400" dirty="0"/>
              <a:t>In 2009, NYS Department of Labor (DOL) implemented regulations to accompany the Workplace Violence Prevention Act. These regulations can be found at 12 NYCRR 800.6 and are enforced by the NYS DOL.</a:t>
            </a:r>
          </a:p>
          <a:p>
            <a:pPr marL="228600" indent="0">
              <a:spcBef>
                <a:spcPct val="0"/>
              </a:spcBef>
              <a:buFont typeface="Arial" panose="020B0604020202020204" pitchFamily="34" charset="0"/>
              <a:buNone/>
            </a:pPr>
            <a:endParaRPr lang="en-US" altLang="en-US" sz="1000" dirty="0">
              <a:solidFill>
                <a:srgbClr val="646569"/>
              </a:solidFill>
            </a:endParaRP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Content Placeholder 2"/>
          <p:cNvSpPr txBox="1">
            <a:spLocks/>
          </p:cNvSpPr>
          <p:nvPr/>
        </p:nvSpPr>
        <p:spPr bwMode="auto">
          <a:xfrm>
            <a:off x="0" y="1844675"/>
            <a:ext cx="8686800" cy="217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9438" indent="-342900">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 typeface="Arial" panose="020B0604020202020204" pitchFamily="34" charset="0"/>
              <a:buNone/>
            </a:pPr>
            <a:r>
              <a:rPr lang="en-US" altLang="en-US" sz="2200" dirty="0"/>
              <a:t>An imminent danger is defined by the Act and NYS DOL regulations as:  </a:t>
            </a:r>
          </a:p>
          <a:p>
            <a:pPr>
              <a:spcBef>
                <a:spcPts val="1200"/>
              </a:spcBef>
            </a:pPr>
            <a:r>
              <a:rPr lang="en-US" altLang="en-US" sz="2200" dirty="0"/>
              <a:t>Any workplace conditions or practices which could reasonably be expected to cause death or serious physical harm immediately or which could reasonably be expected to lead to the danger of death or serious physical harm which could be eliminated through the enforcement procedures of the workplace violence prevention program before the danger become immediate. </a:t>
            </a:r>
          </a:p>
        </p:txBody>
      </p:sp>
      <p:sp>
        <p:nvSpPr>
          <p:cNvPr id="58372" name="Title 1"/>
          <p:cNvSpPr txBox="1">
            <a:spLocks/>
          </p:cNvSpPr>
          <p:nvPr/>
        </p:nvSpPr>
        <p:spPr bwMode="auto">
          <a:xfrm>
            <a:off x="0" y="387350"/>
            <a:ext cx="86868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or Incidents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Content Placeholder 2"/>
          <p:cNvSpPr>
            <a:spLocks noGrp="1"/>
          </p:cNvSpPr>
          <p:nvPr>
            <p:ph sz="quarter" idx="1"/>
          </p:nvPr>
        </p:nvSpPr>
        <p:spPr>
          <a:xfrm>
            <a:off x="0" y="1925638"/>
            <a:ext cx="8686800" cy="2867025"/>
          </a:xfrm>
        </p:spPr>
        <p:txBody>
          <a:bodyPr/>
          <a:lstStyle/>
          <a:p>
            <a:pPr marL="579120">
              <a:spcBef>
                <a:spcPct val="0"/>
              </a:spcBef>
              <a:buNone/>
            </a:pPr>
            <a:r>
              <a:rPr lang="en-US" altLang="en-US" sz="2200" dirty="0"/>
              <a:t>A supervisor is defined by the Act and NYS DOL regulations as:  </a:t>
            </a:r>
            <a:endParaRPr lang="en-US" dirty="0"/>
          </a:p>
          <a:p>
            <a:pPr marL="579120">
              <a:spcBef>
                <a:spcPts val="1200"/>
              </a:spcBef>
            </a:pPr>
            <a:r>
              <a:rPr lang="en-US" altLang="en-US" sz="2200" dirty="0"/>
              <a:t>Any person in an employer’s organization who has the authority to direct and control the work performance of an employee, </a:t>
            </a:r>
            <a:r>
              <a:rPr lang="en-US" altLang="en-US" sz="2200" b="1" dirty="0"/>
              <a:t>or</a:t>
            </a:r>
            <a:endParaRPr lang="en-US" altLang="en-US" sz="2200" b="1" dirty="0">
              <a:cs typeface="Arial"/>
            </a:endParaRPr>
          </a:p>
          <a:p>
            <a:pPr marL="579120">
              <a:spcBef>
                <a:spcPts val="1200"/>
              </a:spcBef>
            </a:pPr>
            <a:r>
              <a:rPr lang="en-US" altLang="en-US" sz="2200" dirty="0"/>
              <a:t>Any person who has the authority to take corrective action regarding the violation of a law, rule, or regulation that an employee reported</a:t>
            </a:r>
            <a:endParaRPr lang="en-US" altLang="en-US" sz="2200" dirty="0">
              <a:cs typeface="Arial"/>
            </a:endParaRPr>
          </a:p>
        </p:txBody>
      </p:sp>
      <p:sp>
        <p:nvSpPr>
          <p:cNvPr id="59396" name="Title 1"/>
          <p:cNvSpPr txBox="1">
            <a:spLocks/>
          </p:cNvSpPr>
          <p:nvPr/>
        </p:nvSpPr>
        <p:spPr bwMode="auto">
          <a:xfrm>
            <a:off x="0" y="412750"/>
            <a:ext cx="9045575" cy="133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or Incidents</a:t>
            </a:r>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Content Placeholder 2"/>
          <p:cNvSpPr>
            <a:spLocks noGrp="1"/>
          </p:cNvSpPr>
          <p:nvPr>
            <p:ph sz="quarter" idx="1"/>
          </p:nvPr>
        </p:nvSpPr>
        <p:spPr>
          <a:xfrm>
            <a:off x="0" y="1831975"/>
            <a:ext cx="8686800" cy="2613025"/>
          </a:xfrm>
        </p:spPr>
        <p:txBody>
          <a:bodyPr/>
          <a:lstStyle/>
          <a:p>
            <a:pPr marL="457200" indent="-228600">
              <a:spcBef>
                <a:spcPct val="0"/>
              </a:spcBef>
              <a:buFont typeface="Arial" panose="020B0604020202020204" pitchFamily="34" charset="0"/>
              <a:buNone/>
            </a:pPr>
            <a:r>
              <a:rPr lang="en-US" altLang="en-US" sz="2400" dirty="0"/>
              <a:t>After notifying the employee’s supervisor </a:t>
            </a:r>
            <a:r>
              <a:rPr lang="en-US" altLang="en-US" sz="2400" b="1" dirty="0"/>
              <a:t>and:</a:t>
            </a:r>
          </a:p>
          <a:p>
            <a:pPr marL="457200" lvl="1" indent="-228600">
              <a:spcBef>
                <a:spcPct val="0"/>
              </a:spcBef>
              <a:buFont typeface="Arial" panose="020B0604020202020204" pitchFamily="34" charset="0"/>
              <a:buChar char="•"/>
            </a:pPr>
            <a:r>
              <a:rPr lang="en-US" altLang="en-US" sz="2200" dirty="0"/>
              <a:t>A reasonable time to correct the matter has passed</a:t>
            </a:r>
            <a:endParaRPr lang="en-US" altLang="en-US" sz="2200" dirty="0">
              <a:cs typeface="Arial"/>
            </a:endParaRPr>
          </a:p>
          <a:p>
            <a:pPr marL="457200" lvl="1" indent="-228600">
              <a:spcBef>
                <a:spcPct val="0"/>
              </a:spcBef>
              <a:buFont typeface="Arial" panose="020B0604020202020204" pitchFamily="34" charset="0"/>
              <a:buChar char="•"/>
            </a:pPr>
            <a:r>
              <a:rPr lang="en-US" altLang="en-US" sz="2200" dirty="0"/>
              <a:t>The matter has not been resolved</a:t>
            </a:r>
          </a:p>
          <a:p>
            <a:pPr marL="457200" lvl="1" indent="-228600">
              <a:spcBef>
                <a:spcPct val="0"/>
              </a:spcBef>
              <a:buFont typeface="Arial" panose="020B0604020202020204" pitchFamily="34" charset="0"/>
              <a:buChar char="•"/>
            </a:pPr>
            <a:r>
              <a:rPr lang="en-US" altLang="en-US" sz="2200" dirty="0"/>
              <a:t>The employee or their AER believes the serious violation or imminent danger still exists</a:t>
            </a:r>
            <a:endParaRPr lang="en-US" dirty="0"/>
          </a:p>
          <a:p>
            <a:pPr marL="228600" lvl="1" indent="0">
              <a:spcBef>
                <a:spcPct val="0"/>
              </a:spcBef>
              <a:buNone/>
            </a:pPr>
            <a:r>
              <a:rPr lang="en-US" altLang="en-US" sz="2200" dirty="0"/>
              <a:t>The employee or their AER may request an inspection by contacting the New York State Department of Labor (NYSDOL) </a:t>
            </a:r>
            <a:endParaRPr lang="en-US" altLang="en-US" sz="2200" dirty="0">
              <a:cs typeface="Arial"/>
            </a:endParaRPr>
          </a:p>
        </p:txBody>
      </p:sp>
      <p:sp>
        <p:nvSpPr>
          <p:cNvPr id="60420" name="Title 1"/>
          <p:cNvSpPr txBox="1">
            <a:spLocks/>
          </p:cNvSpPr>
          <p:nvPr/>
        </p:nvSpPr>
        <p:spPr bwMode="auto">
          <a:xfrm>
            <a:off x="0" y="387350"/>
            <a:ext cx="91440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Content Placeholder 2"/>
          <p:cNvSpPr>
            <a:spLocks noGrp="1"/>
          </p:cNvSpPr>
          <p:nvPr>
            <p:ph idx="1"/>
          </p:nvPr>
        </p:nvSpPr>
        <p:spPr>
          <a:xfrm>
            <a:off x="0" y="1817688"/>
            <a:ext cx="8686800" cy="2925762"/>
          </a:xfrm>
        </p:spPr>
        <p:txBody>
          <a:bodyPr/>
          <a:lstStyle/>
          <a:p>
            <a:pPr marL="575945" indent="-347345">
              <a:spcBef>
                <a:spcPct val="0"/>
              </a:spcBef>
              <a:buNone/>
              <a:defRPr/>
            </a:pPr>
            <a:r>
              <a:rPr lang="en-US" sz="2000" dirty="0"/>
              <a:t>The notices to the NYSDOL Commissioner must: </a:t>
            </a:r>
            <a:endParaRPr lang="en-US" dirty="0"/>
          </a:p>
          <a:p>
            <a:pPr marL="576263" indent="-347663">
              <a:spcBef>
                <a:spcPct val="0"/>
              </a:spcBef>
              <a:buFont typeface="Arial" charset="0"/>
              <a:buChar char="•"/>
              <a:defRPr/>
            </a:pPr>
            <a:r>
              <a:rPr lang="en-US" sz="2000" dirty="0"/>
              <a:t>Be in writing </a:t>
            </a:r>
          </a:p>
          <a:p>
            <a:pPr marL="576263" indent="-347663">
              <a:spcBef>
                <a:spcPct val="0"/>
              </a:spcBef>
              <a:buFont typeface="Arial" charset="0"/>
              <a:buChar char="•"/>
              <a:defRPr/>
            </a:pPr>
            <a:r>
              <a:rPr lang="en-US" sz="2000" dirty="0"/>
              <a:t>Describe in detail the reason for the notice </a:t>
            </a:r>
          </a:p>
          <a:p>
            <a:pPr marL="576263" indent="-347663">
              <a:spcBef>
                <a:spcPct val="0"/>
              </a:spcBef>
              <a:buFont typeface="Arial" charset="0"/>
              <a:buChar char="•"/>
              <a:defRPr/>
            </a:pPr>
            <a:r>
              <a:rPr lang="en-US" sz="2000" dirty="0"/>
              <a:t>Must be signed by the employee or their AER</a:t>
            </a:r>
          </a:p>
          <a:p>
            <a:pPr marL="576263" indent="-347663">
              <a:spcBef>
                <a:spcPct val="0"/>
              </a:spcBef>
              <a:buFont typeface="Arial" charset="0"/>
              <a:buNone/>
              <a:defRPr/>
            </a:pPr>
            <a:endParaRPr lang="en-US" sz="1400" dirty="0"/>
          </a:p>
          <a:p>
            <a:pPr marL="228600" indent="0">
              <a:spcBef>
                <a:spcPct val="0"/>
              </a:spcBef>
              <a:buFont typeface="Arial" charset="0"/>
              <a:buNone/>
              <a:defRPr/>
            </a:pPr>
            <a:r>
              <a:rPr lang="en-US" sz="1800" dirty="0"/>
              <a:t>The NYSDOL Commissioner will provide a copy of the written notice to the </a:t>
            </a:r>
            <a:r>
              <a:rPr lang="en-US" sz="1800" b="1" dirty="0"/>
              <a:t>Eldred Central School District </a:t>
            </a:r>
            <a:r>
              <a:rPr lang="en-US" sz="1800" dirty="0"/>
              <a:t>no later than the time of inspection.  </a:t>
            </a:r>
          </a:p>
          <a:p>
            <a:pPr marL="228600" indent="0">
              <a:spcBef>
                <a:spcPts val="0"/>
              </a:spcBef>
              <a:buNone/>
              <a:defRPr/>
            </a:pPr>
            <a:endParaRPr lang="en-US" sz="1800" dirty="0"/>
          </a:p>
          <a:p>
            <a:pPr marL="228600" indent="0">
              <a:spcBef>
                <a:spcPts val="0"/>
              </a:spcBef>
              <a:buNone/>
              <a:defRPr/>
            </a:pPr>
            <a:r>
              <a:rPr lang="en-US" sz="1800" dirty="0"/>
              <a:t>The employee or AER may request that their name(s) be withheld from the Eldred Central School District’s copy</a:t>
            </a:r>
            <a:endParaRPr lang="en-US" sz="1800" dirty="0">
              <a:cs typeface="Arial"/>
            </a:endParaRPr>
          </a:p>
        </p:txBody>
      </p:sp>
      <p:sp>
        <p:nvSpPr>
          <p:cNvPr id="61444" name="Title 1"/>
          <p:cNvSpPr txBox="1">
            <a:spLocks/>
          </p:cNvSpPr>
          <p:nvPr/>
        </p:nvSpPr>
        <p:spPr bwMode="auto">
          <a:xfrm>
            <a:off x="0" y="377825"/>
            <a:ext cx="86868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Content Placeholder 2"/>
          <p:cNvSpPr>
            <a:spLocks noGrp="1"/>
          </p:cNvSpPr>
          <p:nvPr>
            <p:ph idx="1"/>
          </p:nvPr>
        </p:nvSpPr>
        <p:spPr>
          <a:xfrm>
            <a:off x="0" y="1817688"/>
            <a:ext cx="8686800" cy="2925762"/>
          </a:xfrm>
        </p:spPr>
        <p:txBody>
          <a:bodyPr/>
          <a:lstStyle/>
          <a:p>
            <a:pPr marL="575945" indent="-347345">
              <a:spcBef>
                <a:spcPct val="0"/>
              </a:spcBef>
              <a:buNone/>
              <a:defRPr/>
            </a:pPr>
            <a:endParaRPr lang="en-US" sz="2000" dirty="0">
              <a:solidFill>
                <a:srgbClr val="646569"/>
              </a:solidFill>
              <a:cs typeface="Arial"/>
            </a:endParaRPr>
          </a:p>
          <a:p>
            <a:pPr marL="575945" indent="-347345">
              <a:spcBef>
                <a:spcPct val="0"/>
              </a:spcBef>
              <a:defRPr/>
            </a:pPr>
            <a:r>
              <a:rPr lang="en-US" sz="2000" dirty="0">
                <a:latin typeface="Arial"/>
                <a:cs typeface="Calibri"/>
              </a:rPr>
              <a:t>Employees can report violations to the Public Employee Safety and Health (PESH) bureau at the Department of Labor’s Division of Safety and Health directly using the complaint form linked here: </a:t>
            </a:r>
            <a:r>
              <a:rPr lang="en-US" sz="2000" b="0" i="0" dirty="0">
                <a:effectLst/>
                <a:hlinkClick r:id="rId3">
                  <a:extLst>
                    <a:ext uri="{A12FA001-AC4F-418D-AE19-62706E023703}">
                      <ahyp:hlinkClr xmlns:ahyp="http://schemas.microsoft.com/office/drawing/2018/hyperlinkcolor" val="tx"/>
                    </a:ext>
                  </a:extLst>
                </a:hlinkClick>
              </a:rPr>
              <a:t>https://dol.ny.gov/system/files/documents/2023/09/pesh7.pdf</a:t>
            </a:r>
            <a:r>
              <a:rPr lang="en-US" sz="2000" b="0" i="0" dirty="0">
                <a:effectLst/>
              </a:rPr>
              <a:t> or by calling 1-844-SAFE-NYS. </a:t>
            </a:r>
            <a:endParaRPr lang="en-US" sz="2000" dirty="0">
              <a:cs typeface="Calibri"/>
            </a:endParaRPr>
          </a:p>
        </p:txBody>
      </p:sp>
      <p:sp>
        <p:nvSpPr>
          <p:cNvPr id="61444" name="Title 1"/>
          <p:cNvSpPr txBox="1">
            <a:spLocks/>
          </p:cNvSpPr>
          <p:nvPr/>
        </p:nvSpPr>
        <p:spPr bwMode="auto">
          <a:xfrm>
            <a:off x="0" y="377825"/>
            <a:ext cx="86868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extLst>
      <p:ext uri="{BB962C8B-B14F-4D97-AF65-F5344CB8AC3E}">
        <p14:creationId xmlns:p14="http://schemas.microsoft.com/office/powerpoint/2010/main" val="373854214"/>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Content Placeholder 2"/>
          <p:cNvSpPr>
            <a:spLocks noGrp="1"/>
          </p:cNvSpPr>
          <p:nvPr>
            <p:ph idx="1"/>
          </p:nvPr>
        </p:nvSpPr>
        <p:spPr>
          <a:xfrm>
            <a:off x="0" y="1836738"/>
            <a:ext cx="8686800" cy="2870200"/>
          </a:xfrm>
        </p:spPr>
        <p:txBody>
          <a:bodyPr/>
          <a:lstStyle/>
          <a:p>
            <a:pPr marL="579438">
              <a:spcBef>
                <a:spcPct val="0"/>
              </a:spcBef>
              <a:buFont typeface="Arial" panose="020B0604020202020204" pitchFamily="34" charset="0"/>
              <a:buNone/>
            </a:pPr>
            <a:r>
              <a:rPr lang="en-US" altLang="en-US" sz="2000" dirty="0"/>
              <a:t>The DOL inspection: </a:t>
            </a:r>
          </a:p>
          <a:p>
            <a:pPr marL="579438">
              <a:spcBef>
                <a:spcPct val="0"/>
              </a:spcBef>
              <a:buFont typeface="Arial" panose="020B0604020202020204" pitchFamily="34" charset="0"/>
              <a:buNone/>
            </a:pPr>
            <a:endParaRPr lang="en-US" altLang="en-US" sz="1000" dirty="0"/>
          </a:p>
          <a:p>
            <a:pPr marL="579438">
              <a:spcBef>
                <a:spcPct val="0"/>
              </a:spcBef>
            </a:pPr>
            <a:r>
              <a:rPr lang="en-US" altLang="en-US" sz="2000" dirty="0"/>
              <a:t>Will take place at the workplace location where the alleged violation occurred </a:t>
            </a:r>
          </a:p>
          <a:p>
            <a:pPr marL="579438">
              <a:spcBef>
                <a:spcPct val="0"/>
              </a:spcBef>
            </a:pPr>
            <a:r>
              <a:rPr lang="en-US" altLang="en-US" sz="2000" dirty="0"/>
              <a:t>Does not have to be limited to the alleged violation</a:t>
            </a:r>
          </a:p>
          <a:p>
            <a:pPr marL="579438">
              <a:spcBef>
                <a:spcPct val="0"/>
              </a:spcBef>
            </a:pPr>
            <a:r>
              <a:rPr lang="en-US" altLang="en-US" sz="2000" dirty="0"/>
              <a:t>May include other areas of the location if there is reason to believe that a serious violation exists </a:t>
            </a:r>
          </a:p>
          <a:p>
            <a:pPr marL="579438">
              <a:spcBef>
                <a:spcPct val="0"/>
              </a:spcBef>
            </a:pPr>
            <a:r>
              <a:rPr lang="en-US" altLang="en-US" sz="2000" dirty="0"/>
              <a:t>May include other workplace locations of the </a:t>
            </a:r>
            <a:r>
              <a:rPr lang="en-US" altLang="en-US" sz="2000" b="1" i="1" dirty="0"/>
              <a:t>Eldred Central School District </a:t>
            </a:r>
            <a:r>
              <a:rPr lang="en-US" altLang="en-US" sz="2000" dirty="0"/>
              <a:t>if there is reason to believe that a serious violation exists </a:t>
            </a:r>
          </a:p>
        </p:txBody>
      </p:sp>
      <p:sp>
        <p:nvSpPr>
          <p:cNvPr id="62468" name="Title 1"/>
          <p:cNvSpPr txBox="1">
            <a:spLocks/>
          </p:cNvSpPr>
          <p:nvPr/>
        </p:nvSpPr>
        <p:spPr bwMode="auto">
          <a:xfrm>
            <a:off x="0" y="395288"/>
            <a:ext cx="9144000"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Content Placeholder 2"/>
          <p:cNvSpPr>
            <a:spLocks noGrp="1"/>
          </p:cNvSpPr>
          <p:nvPr>
            <p:ph sz="quarter" idx="1"/>
          </p:nvPr>
        </p:nvSpPr>
        <p:spPr>
          <a:xfrm>
            <a:off x="0" y="1657350"/>
            <a:ext cx="8686800" cy="1174750"/>
          </a:xfrm>
        </p:spPr>
        <p:txBody>
          <a:bodyPr/>
          <a:lstStyle/>
          <a:p>
            <a:pPr marL="228600" lvl="1" indent="0">
              <a:buNone/>
            </a:pPr>
            <a:r>
              <a:rPr lang="en-US" altLang="en-US" sz="2400" dirty="0"/>
              <a:t>The NYS DOL regulations require a written outline or lesson plan for employee training on workplace violence to be included in the written workplace violence prevention program.</a:t>
            </a:r>
          </a:p>
        </p:txBody>
      </p:sp>
      <p:sp>
        <p:nvSpPr>
          <p:cNvPr id="63492" name="Title 1"/>
          <p:cNvSpPr txBox="1">
            <a:spLocks/>
          </p:cNvSpPr>
          <p:nvPr/>
        </p:nvSpPr>
        <p:spPr bwMode="auto">
          <a:xfrm>
            <a:off x="0" y="387350"/>
            <a:ext cx="8686800"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a:t>
            </a:r>
            <a:r>
              <a:rPr lang="en-US" altLang="en-US" b="1" dirty="0">
                <a:solidFill>
                  <a:srgbClr val="002D73"/>
                </a:solidFill>
                <a:latin typeface="+mj-lt"/>
              </a:rPr>
              <a:t>lace </a:t>
            </a:r>
            <a:r>
              <a:rPr lang="en-US" altLang="en-US" b="1" dirty="0">
                <a:latin typeface="+mj-lt"/>
              </a:rPr>
              <a:t>Violence Prevention Program:</a:t>
            </a:r>
          </a:p>
          <a:p>
            <a:pPr marL="228600">
              <a:spcBef>
                <a:spcPct val="0"/>
              </a:spcBef>
              <a:buFontTx/>
              <a:buNone/>
              <a:defRPr/>
            </a:pPr>
            <a:r>
              <a:rPr lang="en-US" altLang="en-US" b="1" dirty="0">
                <a:latin typeface="+mj-lt"/>
              </a:rPr>
              <a:t>Employee Information and Training </a:t>
            </a: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sz="quarter" idx="1"/>
          </p:nvPr>
        </p:nvSpPr>
        <p:spPr>
          <a:xfrm>
            <a:off x="0" y="1409700"/>
            <a:ext cx="8686800" cy="3027363"/>
          </a:xfrm>
        </p:spPr>
        <p:txBody>
          <a:bodyPr/>
          <a:lstStyle/>
          <a:p>
            <a:pPr marL="228600" indent="7938">
              <a:buFont typeface="Arial" charset="0"/>
              <a:buNone/>
              <a:defRPr/>
            </a:pPr>
            <a:r>
              <a:rPr lang="en-US" sz="2000" dirty="0"/>
              <a:t>The Act and NYS DOL regulations require the Eldred Central School District to provide each employee with information and training on the risks of workplace violence in their workplace locations</a:t>
            </a:r>
          </a:p>
          <a:p>
            <a:pPr marL="579438">
              <a:spcBef>
                <a:spcPts val="1200"/>
              </a:spcBef>
              <a:buFont typeface="Arial" charset="0"/>
              <a:buNone/>
              <a:defRPr/>
            </a:pPr>
            <a:r>
              <a:rPr lang="en-US" sz="2000" dirty="0"/>
              <a:t>Training must occur: </a:t>
            </a:r>
          </a:p>
          <a:p>
            <a:pPr marL="579438">
              <a:spcBef>
                <a:spcPts val="0"/>
              </a:spcBef>
              <a:buFont typeface="Arial" charset="0"/>
              <a:buChar char="•"/>
              <a:defRPr/>
            </a:pPr>
            <a:r>
              <a:rPr lang="en-US" sz="2000" dirty="0"/>
              <a:t>At the time of the employee’s initial assignment</a:t>
            </a:r>
          </a:p>
          <a:p>
            <a:pPr marL="579438">
              <a:spcBef>
                <a:spcPts val="0"/>
              </a:spcBef>
              <a:buFont typeface="Arial" charset="0"/>
              <a:buChar char="•"/>
              <a:defRPr/>
            </a:pPr>
            <a:r>
              <a:rPr lang="en-US" sz="2000" dirty="0"/>
              <a:t>At least once a year after that </a:t>
            </a:r>
          </a:p>
          <a:p>
            <a:pPr marL="579438">
              <a:spcBef>
                <a:spcPts val="0"/>
              </a:spcBef>
              <a:buFont typeface="Arial" charset="0"/>
              <a:buChar char="•"/>
              <a:defRPr/>
            </a:pPr>
            <a:r>
              <a:rPr lang="en-US" sz="2000" dirty="0"/>
              <a:t>Whenever significant changes have been made to the district’s workplace violence prevention program</a:t>
            </a:r>
          </a:p>
          <a:p>
            <a:pPr marL="0" indent="0">
              <a:spcBef>
                <a:spcPts val="0"/>
              </a:spcBef>
              <a:buFont typeface="Arial" charset="0"/>
              <a:buNone/>
              <a:defRPr/>
            </a:pPr>
            <a:r>
              <a:rPr lang="en-US" sz="2000" dirty="0"/>
              <a:t> </a:t>
            </a:r>
          </a:p>
        </p:txBody>
      </p:sp>
      <p:sp>
        <p:nvSpPr>
          <p:cNvPr id="64516" name="Title 1"/>
          <p:cNvSpPr txBox="1">
            <a:spLocks/>
          </p:cNvSpPr>
          <p:nvPr/>
        </p:nvSpPr>
        <p:spPr bwMode="auto">
          <a:xfrm>
            <a:off x="0" y="369888"/>
            <a:ext cx="86868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Information and Training </a:t>
            </a: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sz="quarter" idx="1"/>
          </p:nvPr>
        </p:nvSpPr>
        <p:spPr>
          <a:xfrm>
            <a:off x="0" y="1360488"/>
            <a:ext cx="8763000" cy="3289300"/>
          </a:xfrm>
        </p:spPr>
        <p:txBody>
          <a:bodyPr/>
          <a:lstStyle/>
          <a:p>
            <a:pPr marL="579438">
              <a:buFont typeface="Arial" charset="0"/>
              <a:buNone/>
              <a:defRPr/>
            </a:pPr>
            <a:r>
              <a:rPr lang="en-US" sz="1800" dirty="0"/>
              <a:t>At a minimum, the training must include: </a:t>
            </a:r>
          </a:p>
          <a:p>
            <a:pPr marL="579438">
              <a:spcBef>
                <a:spcPct val="0"/>
              </a:spcBef>
              <a:spcAft>
                <a:spcPts val="0"/>
              </a:spcAft>
              <a:buFont typeface="Arial" charset="0"/>
              <a:buChar char="•"/>
              <a:defRPr/>
            </a:pPr>
            <a:r>
              <a:rPr lang="en-US" sz="1800" dirty="0"/>
              <a:t>The requirements of the Workplace Violence Prevention Regulations</a:t>
            </a:r>
          </a:p>
          <a:p>
            <a:pPr marL="579438">
              <a:spcBef>
                <a:spcPct val="0"/>
              </a:spcBef>
              <a:spcAft>
                <a:spcPts val="0"/>
              </a:spcAft>
              <a:buFont typeface="Arial" charset="0"/>
              <a:buChar char="•"/>
              <a:defRPr/>
            </a:pPr>
            <a:r>
              <a:rPr lang="en-US" sz="1800" dirty="0"/>
              <a:t>The risk factors identified in the risk evaluation (with the exception of information kept confidential for security reasons)</a:t>
            </a:r>
          </a:p>
          <a:p>
            <a:pPr marL="579438">
              <a:spcBef>
                <a:spcPct val="0"/>
              </a:spcBef>
              <a:spcAft>
                <a:spcPts val="0"/>
              </a:spcAft>
              <a:buFont typeface="Arial" charset="0"/>
              <a:buChar char="•"/>
              <a:defRPr/>
            </a:pPr>
            <a:r>
              <a:rPr lang="en-US" sz="1800" dirty="0"/>
              <a:t>Measures that employees can take to protect themselves from workplace violence</a:t>
            </a:r>
          </a:p>
          <a:p>
            <a:pPr marL="579438">
              <a:spcBef>
                <a:spcPct val="0"/>
              </a:spcBef>
              <a:spcAft>
                <a:spcPts val="0"/>
              </a:spcAft>
              <a:buFont typeface="Arial" charset="0"/>
              <a:buChar char="•"/>
              <a:defRPr/>
            </a:pPr>
            <a:r>
              <a:rPr lang="en-US" sz="1800" dirty="0"/>
              <a:t>Specific procedures implemented to protect employees such as:</a:t>
            </a:r>
          </a:p>
          <a:p>
            <a:pPr marL="917575" lvl="2" indent="-342900">
              <a:spcBef>
                <a:spcPct val="0"/>
              </a:spcBef>
              <a:spcAft>
                <a:spcPts val="0"/>
              </a:spcAft>
              <a:buSzPct val="75000"/>
              <a:buFont typeface="Wingdings" pitchFamily="2" charset="2"/>
              <a:buChar char="§"/>
              <a:defRPr/>
            </a:pPr>
            <a:r>
              <a:rPr lang="en-US" sz="1800" dirty="0"/>
              <a:t>Incident alert and notification procedures</a:t>
            </a:r>
          </a:p>
          <a:p>
            <a:pPr marL="917575" lvl="2" indent="-342900">
              <a:spcBef>
                <a:spcPct val="0"/>
              </a:spcBef>
              <a:spcAft>
                <a:spcPts val="0"/>
              </a:spcAft>
              <a:buSzPct val="75000"/>
              <a:buFont typeface="Wingdings" pitchFamily="2" charset="2"/>
              <a:buChar char="§"/>
              <a:defRPr/>
            </a:pPr>
            <a:r>
              <a:rPr lang="en-US" sz="1800" dirty="0"/>
              <a:t>Appropriate work practices </a:t>
            </a:r>
          </a:p>
          <a:p>
            <a:pPr marL="917575" lvl="2" indent="-342900">
              <a:spcBef>
                <a:spcPct val="0"/>
              </a:spcBef>
              <a:spcAft>
                <a:spcPts val="0"/>
              </a:spcAft>
              <a:buSzPct val="75000"/>
              <a:buFont typeface="Wingdings" pitchFamily="2" charset="2"/>
              <a:buChar char="§"/>
              <a:defRPr/>
            </a:pPr>
            <a:r>
              <a:rPr lang="en-US" sz="1800" dirty="0"/>
              <a:t>Emergency procedures</a:t>
            </a:r>
          </a:p>
          <a:p>
            <a:pPr marL="917575" lvl="2" indent="-342900">
              <a:spcBef>
                <a:spcPct val="0"/>
              </a:spcBef>
              <a:spcAft>
                <a:spcPts val="0"/>
              </a:spcAft>
              <a:buSzPct val="75000"/>
              <a:buFont typeface="Wingdings" pitchFamily="2" charset="2"/>
              <a:buChar char="§"/>
              <a:defRPr/>
            </a:pPr>
            <a:r>
              <a:rPr lang="en-US" sz="1800" dirty="0"/>
              <a:t>Use of security alarms and other devices </a:t>
            </a:r>
          </a:p>
          <a:p>
            <a:pPr marL="579438">
              <a:spcBef>
                <a:spcPct val="0"/>
              </a:spcBef>
              <a:spcAft>
                <a:spcPts val="0"/>
              </a:spcAft>
              <a:buFont typeface="Arial" charset="0"/>
              <a:buChar char="•"/>
              <a:defRPr/>
            </a:pPr>
            <a:r>
              <a:rPr lang="en-US" sz="1800" dirty="0"/>
              <a:t>The location of the written workplace violence program</a:t>
            </a:r>
          </a:p>
          <a:p>
            <a:pPr>
              <a:buFont typeface="Arial" charset="0"/>
              <a:buChar char="•"/>
              <a:defRPr/>
            </a:pPr>
            <a:endParaRPr lang="en-US" sz="1800" dirty="0"/>
          </a:p>
        </p:txBody>
      </p:sp>
      <p:sp>
        <p:nvSpPr>
          <p:cNvPr id="65540" name="Title 1"/>
          <p:cNvSpPr txBox="1">
            <a:spLocks/>
          </p:cNvSpPr>
          <p:nvPr/>
        </p:nvSpPr>
        <p:spPr bwMode="auto">
          <a:xfrm>
            <a:off x="0" y="377825"/>
            <a:ext cx="86868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Information and Training </a:t>
            </a: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sz="quarter" idx="1"/>
          </p:nvPr>
        </p:nvSpPr>
        <p:spPr>
          <a:xfrm>
            <a:off x="0" y="1541463"/>
            <a:ext cx="8805863" cy="2876550"/>
          </a:xfrm>
        </p:spPr>
        <p:txBody>
          <a:bodyPr/>
          <a:lstStyle/>
          <a:p>
            <a:pPr marL="228600" indent="0">
              <a:buNone/>
              <a:defRPr/>
            </a:pPr>
            <a:r>
              <a:rPr lang="en-US" altLang="en-US" sz="2000" dirty="0"/>
              <a:t>The NYS DOL regulations require the </a:t>
            </a:r>
            <a:r>
              <a:rPr lang="en-US" sz="2000" dirty="0"/>
              <a:t>Eldred Central School District </a:t>
            </a:r>
            <a:r>
              <a:rPr lang="en-US" altLang="en-US" sz="2000" dirty="0"/>
              <a:t>to plan to review  the program once a year and update as needed. A review is also recommended whenever there has been a significant change to the work location (such as renovations), or when a significant violent incident occurs. </a:t>
            </a:r>
          </a:p>
          <a:p>
            <a:pPr marL="228600" indent="0">
              <a:spcBef>
                <a:spcPts val="1200"/>
              </a:spcBef>
              <a:buFont typeface="Arial" charset="0"/>
              <a:buNone/>
              <a:defRPr/>
            </a:pPr>
            <a:r>
              <a:rPr lang="en-US" altLang="en-US" sz="2000" dirty="0"/>
              <a:t>The district with participation of the AER, will conduct a review of filed incident reports to identify trends in the types of incidents in the workplace and review the effectiveness of the mitigating actions taken. </a:t>
            </a:r>
          </a:p>
          <a:p>
            <a:pPr marL="0" indent="0">
              <a:buFont typeface="Arial" charset="0"/>
              <a:buNone/>
              <a:defRPr/>
            </a:pPr>
            <a:endParaRPr lang="en-US" altLang="en-US" sz="2200" dirty="0">
              <a:solidFill>
                <a:srgbClr val="646569"/>
              </a:solidFill>
            </a:endParaRPr>
          </a:p>
        </p:txBody>
      </p:sp>
      <p:sp>
        <p:nvSpPr>
          <p:cNvPr id="67588" name="Title 1"/>
          <p:cNvSpPr txBox="1">
            <a:spLocks/>
          </p:cNvSpPr>
          <p:nvPr/>
        </p:nvSpPr>
        <p:spPr bwMode="auto">
          <a:xfrm>
            <a:off x="0" y="412750"/>
            <a:ext cx="9074150"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Annual Program Review and Update</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403733"/>
            <a:ext cx="9144000" cy="984250"/>
          </a:xfrm>
        </p:spPr>
        <p:txBody>
          <a:bodyPr/>
          <a:lstStyle/>
          <a:p>
            <a:pPr marL="228600" algn="l">
              <a:defRPr/>
            </a:pPr>
            <a:r>
              <a:rPr lang="en-US" altLang="en-US" sz="3200" b="1" dirty="0">
                <a:solidFill>
                  <a:srgbClr val="002D73"/>
                </a:solidFill>
                <a:latin typeface="+mn-lt"/>
              </a:rPr>
              <a:t>Workplace Violence Prevention </a:t>
            </a:r>
            <a:br>
              <a:rPr lang="en-US" altLang="en-US" sz="3200" b="1" dirty="0">
                <a:solidFill>
                  <a:srgbClr val="002D73"/>
                </a:solidFill>
                <a:latin typeface="+mn-lt"/>
              </a:rPr>
            </a:br>
            <a:r>
              <a:rPr lang="en-US" altLang="en-US" sz="3200" b="1" dirty="0">
                <a:solidFill>
                  <a:srgbClr val="002D73"/>
                </a:solidFill>
                <a:latin typeface="+mn-lt"/>
              </a:rPr>
              <a:t>Act and NYS DOL Regulations</a:t>
            </a:r>
            <a:endParaRPr lang="en-US" altLang="en-US" sz="3200" dirty="0">
              <a:solidFill>
                <a:srgbClr val="002D73"/>
              </a:solidFill>
              <a:latin typeface="+mn-lt"/>
            </a:endParaRPr>
          </a:p>
        </p:txBody>
      </p:sp>
      <p:sp>
        <p:nvSpPr>
          <p:cNvPr id="8" name="Content Placeholder 2"/>
          <p:cNvSpPr>
            <a:spLocks noGrp="1"/>
          </p:cNvSpPr>
          <p:nvPr>
            <p:ph idx="1"/>
          </p:nvPr>
        </p:nvSpPr>
        <p:spPr>
          <a:xfrm>
            <a:off x="0" y="1299990"/>
            <a:ext cx="8634953" cy="3336909"/>
          </a:xfrm>
        </p:spPr>
        <p:txBody>
          <a:bodyPr>
            <a:noAutofit/>
          </a:bodyPr>
          <a:lstStyle/>
          <a:p>
            <a:pPr marL="228600" indent="0">
              <a:spcBef>
                <a:spcPts val="0"/>
              </a:spcBef>
              <a:buNone/>
              <a:defRPr/>
            </a:pPr>
            <a:r>
              <a:rPr lang="en-US" sz="1600" dirty="0"/>
              <a:t>The Act and NYS DOL regulations require public employers to develop and implement a Workplace Violence Prevention Program. </a:t>
            </a:r>
          </a:p>
          <a:p>
            <a:pPr marL="575945" indent="-347345">
              <a:spcBef>
                <a:spcPts val="0"/>
              </a:spcBef>
              <a:buFont typeface="Arial" charset="0"/>
              <a:buNone/>
              <a:defRPr/>
            </a:pPr>
            <a:endParaRPr lang="en-US" sz="1600" dirty="0">
              <a:cs typeface="Arial"/>
            </a:endParaRPr>
          </a:p>
          <a:p>
            <a:pPr marL="575945" indent="-347345">
              <a:spcBef>
                <a:spcPts val="0"/>
              </a:spcBef>
              <a:buFont typeface="Arial" charset="0"/>
              <a:buNone/>
              <a:defRPr/>
            </a:pPr>
            <a:r>
              <a:rPr lang="en-US" sz="1600" dirty="0"/>
              <a:t>The </a:t>
            </a:r>
            <a:r>
              <a:rPr lang="en-US" altLang="en-US" sz="1600" dirty="0">
                <a:cs typeface="Arial"/>
              </a:rPr>
              <a:t>Eldred Central School District </a:t>
            </a:r>
            <a:r>
              <a:rPr lang="en-US" sz="1600" dirty="0"/>
              <a:t>will:  </a:t>
            </a:r>
            <a:endParaRPr lang="en-US" sz="1600" dirty="0">
              <a:cs typeface="Arial"/>
            </a:endParaRPr>
          </a:p>
          <a:p>
            <a:pPr marL="575945" indent="-347345">
              <a:spcBef>
                <a:spcPts val="0"/>
              </a:spcBef>
              <a:spcAft>
                <a:spcPts val="0"/>
              </a:spcAft>
              <a:buSzPct val="124000"/>
              <a:defRPr/>
            </a:pPr>
            <a:r>
              <a:rPr lang="en-US" sz="1600" dirty="0"/>
              <a:t>Develop a workplace violence policy statement </a:t>
            </a:r>
            <a:endParaRPr lang="en-US" sz="1600" dirty="0">
              <a:cs typeface="Arial"/>
            </a:endParaRPr>
          </a:p>
          <a:p>
            <a:pPr marL="575945" indent="-347345">
              <a:spcBef>
                <a:spcPts val="0"/>
              </a:spcBef>
              <a:spcAft>
                <a:spcPts val="0"/>
              </a:spcAft>
              <a:buSzPct val="124000"/>
              <a:defRPr/>
            </a:pPr>
            <a:r>
              <a:rPr lang="en-US" sz="1600" dirty="0"/>
              <a:t>Perform a risk evaluation and determine workplace violence risk factors</a:t>
            </a:r>
            <a:endParaRPr lang="en-US" sz="1600" dirty="0">
              <a:cs typeface="Arial"/>
            </a:endParaRPr>
          </a:p>
          <a:p>
            <a:pPr marL="575945" indent="-347345">
              <a:spcBef>
                <a:spcPts val="0"/>
              </a:spcBef>
              <a:spcAft>
                <a:spcPts val="0"/>
              </a:spcAft>
              <a:buSzPct val="124000"/>
              <a:defRPr/>
            </a:pPr>
            <a:r>
              <a:rPr lang="en-US" sz="1600" dirty="0"/>
              <a:t>Develop a written workplace violence prevention program that:</a:t>
            </a:r>
            <a:endParaRPr lang="en-US" sz="1600" dirty="0">
              <a:cs typeface="Arial"/>
            </a:endParaRPr>
          </a:p>
          <a:p>
            <a:pPr marL="918845" lvl="3" indent="-342900">
              <a:spcBef>
                <a:spcPts val="0"/>
              </a:spcBef>
              <a:spcAft>
                <a:spcPts val="0"/>
              </a:spcAft>
              <a:buSzPct val="100000"/>
              <a:buFont typeface="Wingdings" panose="05000000000000000000" pitchFamily="2" charset="2"/>
              <a:buChar char="§"/>
              <a:defRPr/>
            </a:pPr>
            <a:r>
              <a:rPr lang="en-US" sz="1600" dirty="0"/>
              <a:t>Establishes and implements a workplace violence incidents reporting and recording system </a:t>
            </a:r>
            <a:endParaRPr lang="en-US" sz="1600" dirty="0">
              <a:cs typeface="Arial"/>
            </a:endParaRPr>
          </a:p>
          <a:p>
            <a:pPr marL="918845" lvl="3" indent="-342900">
              <a:spcBef>
                <a:spcPts val="0"/>
              </a:spcBef>
              <a:spcAft>
                <a:spcPts val="0"/>
              </a:spcAft>
              <a:buSzPct val="100000"/>
              <a:buFont typeface="Wingdings" panose="05000000000000000000" pitchFamily="2" charset="2"/>
              <a:buChar char="§"/>
              <a:defRPr/>
            </a:pPr>
            <a:r>
              <a:rPr lang="en-US" sz="1600" dirty="0"/>
              <a:t>Implements safeguards and control measures to protect employees from workplace violence</a:t>
            </a:r>
            <a:endParaRPr lang="en-US" sz="1600" dirty="0">
              <a:cs typeface="Arial"/>
            </a:endParaRPr>
          </a:p>
          <a:p>
            <a:pPr marL="575945" indent="-347345">
              <a:spcBef>
                <a:spcPts val="0"/>
              </a:spcBef>
              <a:spcAft>
                <a:spcPts val="0"/>
              </a:spcAft>
              <a:buSzPct val="124000"/>
              <a:defRPr/>
            </a:pPr>
            <a:r>
              <a:rPr lang="en-US" sz="1600" dirty="0"/>
              <a:t>Provide employees with information and training on workplace violence </a:t>
            </a:r>
            <a:endParaRPr lang="en-US" sz="1600" dirty="0">
              <a:cs typeface="Arial"/>
            </a:endParaRPr>
          </a:p>
          <a:p>
            <a:pPr marL="575945" indent="-347345">
              <a:spcBef>
                <a:spcPts val="0"/>
              </a:spcBef>
              <a:spcAft>
                <a:spcPts val="0"/>
              </a:spcAft>
              <a:buSzPct val="124000"/>
              <a:defRPr/>
            </a:pPr>
            <a:r>
              <a:rPr lang="en-US" sz="1600" dirty="0"/>
              <a:t>Perform an annual review of the workplace violence incident reports</a:t>
            </a:r>
            <a:endParaRPr lang="en-US" sz="1600" dirty="0">
              <a:cs typeface="Arial"/>
            </a:endParaRPr>
          </a:p>
          <a:p>
            <a:pPr marL="575945" indent="-347345">
              <a:spcBef>
                <a:spcPts val="0"/>
              </a:spcBef>
              <a:spcAft>
                <a:spcPts val="0"/>
              </a:spcAft>
              <a:buSzPct val="124000"/>
              <a:defRPr/>
            </a:pPr>
            <a:endParaRPr lang="en-US" sz="1900" dirty="0">
              <a:solidFill>
                <a:srgbClr val="646569"/>
              </a:solidFill>
              <a:cs typeface="Aria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Title 1"/>
          <p:cNvSpPr txBox="1">
            <a:spLocks/>
          </p:cNvSpPr>
          <p:nvPr/>
        </p:nvSpPr>
        <p:spPr bwMode="auto">
          <a:xfrm>
            <a:off x="277706" y="1781387"/>
            <a:ext cx="8588587" cy="305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marL="0" marR="0">
              <a:lnSpc>
                <a:spcPct val="107000"/>
              </a:lnSpc>
              <a:spcBef>
                <a:spcPts val="0"/>
              </a:spcBef>
              <a:spcAft>
                <a:spcPts val="0"/>
              </a:spcAft>
              <a:buNone/>
            </a:pPr>
            <a:r>
              <a:rPr lang="en-US" sz="1800" dirty="0">
                <a:effectLst/>
                <a:latin typeface="+mn-lt"/>
                <a:ea typeface="Calibri" panose="020F0502020204030204" pitchFamily="34" charset="0"/>
                <a:cs typeface="Times New Roman" panose="02020603050405020304" pitchFamily="18" charset="0"/>
              </a:rPr>
              <a:t>The Eldred Central School District, with the Authorized Employee Representative, shall evaluate the effectiveness of this Workplace Violence Prevention Program, at least annually or after any serious incident. The review will focus on incident trends, addressing root cause, and the effectiveness of the control measures in place or the need to make changes. The review will also assess whether the reporting and record keeping systems have been effective in collecting all relevant information. Annual risk evaluation and assessment will be performed using forms in Appendix B of the </a:t>
            </a:r>
            <a:r>
              <a:rPr lang="en-US" sz="1800" dirty="0">
                <a:latin typeface="+mn-lt"/>
                <a:ea typeface="Calibri" panose="020F0502020204030204" pitchFamily="34" charset="0"/>
                <a:cs typeface="Times New Roman" panose="02020603050405020304" pitchFamily="18" charset="0"/>
              </a:rPr>
              <a:t>district’s plan </a:t>
            </a:r>
            <a:r>
              <a:rPr lang="en-US" sz="1800" dirty="0">
                <a:effectLst/>
                <a:latin typeface="+mn-lt"/>
                <a:ea typeface="Calibri" panose="020F0502020204030204" pitchFamily="34" charset="0"/>
                <a:cs typeface="Times New Roman" panose="02020603050405020304" pitchFamily="18" charset="0"/>
              </a:rPr>
              <a:t>and kept on file with this program. The cover sheet of the district’s plan will be updated with the names and titles of those who perform the review and the date of completion.</a:t>
            </a:r>
          </a:p>
        </p:txBody>
      </p:sp>
      <p:sp>
        <p:nvSpPr>
          <p:cNvPr id="68613" name="Title 1"/>
          <p:cNvSpPr txBox="1">
            <a:spLocks/>
          </p:cNvSpPr>
          <p:nvPr/>
        </p:nvSpPr>
        <p:spPr bwMode="auto">
          <a:xfrm>
            <a:off x="0" y="406400"/>
            <a:ext cx="8763000"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Annual Program Review and Update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Content Placeholder 2"/>
          <p:cNvSpPr>
            <a:spLocks noGrp="1"/>
          </p:cNvSpPr>
          <p:nvPr>
            <p:ph sz="quarter" idx="1"/>
          </p:nvPr>
        </p:nvSpPr>
        <p:spPr>
          <a:xfrm>
            <a:off x="0" y="1107453"/>
            <a:ext cx="8763000" cy="3227388"/>
          </a:xfrm>
        </p:spPr>
        <p:txBody>
          <a:bodyPr/>
          <a:lstStyle/>
          <a:p>
            <a:pPr marL="579120">
              <a:lnSpc>
                <a:spcPct val="120000"/>
              </a:lnSpc>
              <a:spcBef>
                <a:spcPts val="600"/>
              </a:spcBef>
            </a:pPr>
            <a:r>
              <a:rPr lang="en-US" sz="2000" dirty="0">
                <a:cs typeface="Arial"/>
              </a:rPr>
              <a:t>Our workplace violence website provides additional information including FAQs and a fact sheet for employees. It is available here: </a:t>
            </a:r>
            <a:r>
              <a:rPr lang="en-US" sz="2000" dirty="0">
                <a:cs typeface="Arial"/>
                <a:hlinkClick r:id="rId3">
                  <a:extLst>
                    <a:ext uri="{A12FA001-AC4F-418D-AE19-62706E023703}">
                      <ahyp:hlinkClr xmlns:ahyp="http://schemas.microsoft.com/office/drawing/2018/hyperlinkcolor" val="tx"/>
                    </a:ext>
                  </a:extLst>
                </a:hlinkClick>
              </a:rPr>
              <a:t>https://dol.ny.gov/workplace-violence-prevention-information</a:t>
            </a:r>
            <a:r>
              <a:rPr lang="en-US" sz="2000" dirty="0">
                <a:cs typeface="Arial"/>
              </a:rPr>
              <a:t> </a:t>
            </a:r>
            <a:endParaRPr lang="en-US" sz="2000" dirty="0">
              <a:ea typeface="+mn-lt"/>
              <a:cs typeface="+mn-lt"/>
            </a:endParaRPr>
          </a:p>
          <a:p>
            <a:pPr marL="579120">
              <a:lnSpc>
                <a:spcPct val="120000"/>
              </a:lnSpc>
              <a:spcBef>
                <a:spcPts val="600"/>
              </a:spcBef>
            </a:pPr>
            <a:r>
              <a:rPr lang="en-US" sz="2000" dirty="0">
                <a:cs typeface="Arial"/>
              </a:rPr>
              <a:t>Employees can also contact the PESH bureau to ask questions about violations by calling the PESH bureau’s toll-free number at: 1-844-SAFE-NYS.  </a:t>
            </a:r>
            <a:endParaRPr lang="en-US" altLang="en-US" sz="2000" dirty="0">
              <a:cs typeface="Arial"/>
            </a:endParaRPr>
          </a:p>
        </p:txBody>
      </p:sp>
      <p:sp>
        <p:nvSpPr>
          <p:cNvPr id="70659" name="Title 1"/>
          <p:cNvSpPr txBox="1">
            <a:spLocks/>
          </p:cNvSpPr>
          <p:nvPr/>
        </p:nvSpPr>
        <p:spPr bwMode="auto">
          <a:xfrm>
            <a:off x="7938" y="280988"/>
            <a:ext cx="88815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Resources</a:t>
            </a:r>
          </a:p>
        </p:txBody>
      </p:sp>
    </p:spTree>
    <p:extLst>
      <p:ext uri="{BB962C8B-B14F-4D97-AF65-F5344CB8AC3E}">
        <p14:creationId xmlns:p14="http://schemas.microsoft.com/office/powerpoint/2010/main" val="3748683402"/>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Content Placeholder 2"/>
          <p:cNvSpPr>
            <a:spLocks noGrp="1"/>
          </p:cNvSpPr>
          <p:nvPr>
            <p:ph sz="quarter" idx="1"/>
          </p:nvPr>
        </p:nvSpPr>
        <p:spPr>
          <a:xfrm>
            <a:off x="0" y="1107453"/>
            <a:ext cx="8763000" cy="3227388"/>
          </a:xfrm>
        </p:spPr>
        <p:txBody>
          <a:bodyPr/>
          <a:lstStyle/>
          <a:p>
            <a:pPr marL="579438">
              <a:lnSpc>
                <a:spcPct val="120000"/>
              </a:lnSpc>
              <a:spcBef>
                <a:spcPts val="600"/>
              </a:spcBef>
            </a:pPr>
            <a:r>
              <a:rPr lang="en-US" altLang="en-US" sz="1800" dirty="0"/>
              <a:t>NYS DOL Safety and Health Website</a:t>
            </a:r>
            <a:endParaRPr lang="en-US" altLang="en-US" sz="1800" u="sng" dirty="0"/>
          </a:p>
          <a:p>
            <a:pPr marL="579438">
              <a:lnSpc>
                <a:spcPct val="120000"/>
              </a:lnSpc>
              <a:spcBef>
                <a:spcPts val="600"/>
              </a:spcBef>
            </a:pPr>
            <a:r>
              <a:rPr lang="en-US" altLang="en-US" sz="1800" dirty="0"/>
              <a:t>PEF Health and Safety Website</a:t>
            </a:r>
            <a:r>
              <a:rPr lang="en-US" altLang="en-US" sz="1800" u="sng" dirty="0">
                <a:hlinkClick r:id="rId3">
                  <a:extLst>
                    <a:ext uri="{A12FA001-AC4F-418D-AE19-62706E023703}">
                      <ahyp:hlinkClr xmlns:ahyp="http://schemas.microsoft.com/office/drawing/2018/hyperlinkcolor" val="tx"/>
                    </a:ext>
                  </a:extLst>
                </a:hlinkClick>
              </a:rPr>
              <a:t>-education-health-and-</a:t>
            </a:r>
            <a:endParaRPr lang="en-US" altLang="en-US" sz="1800" u="sng" dirty="0"/>
          </a:p>
          <a:p>
            <a:pPr marL="579438">
              <a:lnSpc>
                <a:spcPct val="120000"/>
              </a:lnSpc>
              <a:spcBef>
                <a:spcPts val="600"/>
              </a:spcBef>
            </a:pPr>
            <a:r>
              <a:rPr lang="en-US" altLang="en-US" sz="1800" dirty="0"/>
              <a:t>CSEA Occupational Safety and Health Website</a:t>
            </a:r>
          </a:p>
          <a:p>
            <a:pPr marL="579438">
              <a:lnSpc>
                <a:spcPct val="120000"/>
              </a:lnSpc>
              <a:spcBef>
                <a:spcPts val="600"/>
              </a:spcBef>
            </a:pPr>
            <a:r>
              <a:rPr lang="en-US" altLang="en-US" sz="1800" dirty="0"/>
              <a:t>NYSUT</a:t>
            </a:r>
          </a:p>
          <a:p>
            <a:pPr marL="579438">
              <a:lnSpc>
                <a:spcPct val="120000"/>
              </a:lnSpc>
              <a:spcBef>
                <a:spcPts val="600"/>
              </a:spcBef>
            </a:pPr>
            <a:r>
              <a:rPr lang="en-US" altLang="en-US" sz="1800" dirty="0"/>
              <a:t>BOCES</a:t>
            </a:r>
          </a:p>
          <a:p>
            <a:pPr marL="579438">
              <a:lnSpc>
                <a:spcPct val="120000"/>
              </a:lnSpc>
              <a:spcBef>
                <a:spcPts val="600"/>
              </a:spcBef>
            </a:pPr>
            <a:r>
              <a:rPr lang="en-US" altLang="en-US" sz="1800" dirty="0"/>
              <a:t>OSHA</a:t>
            </a:r>
            <a:endParaRPr lang="en-US" altLang="en-US" sz="1800" u="sng" dirty="0"/>
          </a:p>
          <a:p>
            <a:pPr marL="579438">
              <a:lnSpc>
                <a:spcPct val="120000"/>
              </a:lnSpc>
              <a:spcBef>
                <a:spcPts val="600"/>
              </a:spcBef>
            </a:pPr>
            <a:r>
              <a:rPr lang="en-US" altLang="en-US" sz="1800" dirty="0"/>
              <a:t>NIOSH</a:t>
            </a:r>
            <a:endParaRPr lang="en-US" altLang="en-US" sz="1800" u="sng" dirty="0"/>
          </a:p>
          <a:p>
            <a:pPr marL="579438">
              <a:lnSpc>
                <a:spcPct val="120000"/>
              </a:lnSpc>
              <a:spcBef>
                <a:spcPts val="600"/>
              </a:spcBef>
            </a:pPr>
            <a:r>
              <a:rPr lang="en-US" altLang="en-US" sz="1800" dirty="0"/>
              <a:t>FBI</a:t>
            </a:r>
            <a:endParaRPr lang="en-US" altLang="en-US" sz="1800" u="sng" dirty="0"/>
          </a:p>
        </p:txBody>
      </p:sp>
      <p:sp>
        <p:nvSpPr>
          <p:cNvPr id="70659" name="Title 1"/>
          <p:cNvSpPr txBox="1">
            <a:spLocks/>
          </p:cNvSpPr>
          <p:nvPr/>
        </p:nvSpPr>
        <p:spPr bwMode="auto">
          <a:xfrm>
            <a:off x="7938" y="305421"/>
            <a:ext cx="88815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Resources</a:t>
            </a:r>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ontent Placeholder 2"/>
          <p:cNvSpPr>
            <a:spLocks noGrp="1"/>
          </p:cNvSpPr>
          <p:nvPr>
            <p:ph sz="quarter" idx="1"/>
          </p:nvPr>
        </p:nvSpPr>
        <p:spPr>
          <a:xfrm>
            <a:off x="0" y="1090613"/>
            <a:ext cx="8704263" cy="3375025"/>
          </a:xfrm>
        </p:spPr>
        <p:txBody>
          <a:bodyPr/>
          <a:lstStyle/>
          <a:p>
            <a:pPr marL="228600" indent="0">
              <a:lnSpc>
                <a:spcPct val="120000"/>
              </a:lnSpc>
              <a:spcBef>
                <a:spcPct val="0"/>
              </a:spcBef>
              <a:buFont typeface="Arial" charset="0"/>
              <a:buNone/>
              <a:defRPr/>
            </a:pPr>
            <a:r>
              <a:rPr lang="en-US" altLang="en-US" sz="1800" dirty="0"/>
              <a:t>This curriculum was initially developed with New York State funding and intended for training New York State employees. Permission for use by public employers in New York state has been given by the Office of Employee Relations.  </a:t>
            </a:r>
          </a:p>
          <a:p>
            <a:pPr marL="228600" indent="0">
              <a:lnSpc>
                <a:spcPct val="120000"/>
              </a:lnSpc>
              <a:spcBef>
                <a:spcPct val="0"/>
              </a:spcBef>
              <a:buFont typeface="Arial" charset="0"/>
              <a:buNone/>
              <a:defRPr/>
            </a:pPr>
            <a:endParaRPr lang="en-US" altLang="en-US" sz="1800" dirty="0"/>
          </a:p>
          <a:p>
            <a:pPr marL="228600" indent="0">
              <a:lnSpc>
                <a:spcPct val="120000"/>
              </a:lnSpc>
              <a:spcBef>
                <a:spcPct val="0"/>
              </a:spcBef>
              <a:buFont typeface="Arial" charset="0"/>
              <a:buNone/>
              <a:defRPr/>
            </a:pPr>
            <a:r>
              <a:rPr lang="en-US" altLang="en-US" sz="1800" dirty="0"/>
              <a:t>For employer using this template as a base for their Workplace Violence Prevention training, add (employer name)-specific information in the designated places. </a:t>
            </a:r>
          </a:p>
          <a:p>
            <a:pPr marL="228600" indent="0">
              <a:lnSpc>
                <a:spcPct val="120000"/>
              </a:lnSpc>
              <a:spcBef>
                <a:spcPct val="0"/>
              </a:spcBef>
              <a:buFont typeface="Arial" charset="0"/>
              <a:buNone/>
              <a:defRPr/>
            </a:pPr>
            <a:endParaRPr lang="en-US" altLang="en-US" sz="1800" dirty="0"/>
          </a:p>
          <a:p>
            <a:pPr marL="228600" indent="0">
              <a:lnSpc>
                <a:spcPct val="120000"/>
              </a:lnSpc>
              <a:spcBef>
                <a:spcPct val="0"/>
              </a:spcBef>
              <a:buFont typeface="Arial" charset="0"/>
              <a:buNone/>
              <a:defRPr/>
            </a:pPr>
            <a:r>
              <a:rPr lang="en-US" altLang="en-US" sz="1800" dirty="0"/>
              <a:t>Copyright © 2022 Office of Employee Relations</a:t>
            </a:r>
          </a:p>
          <a:p>
            <a:pPr marL="0" indent="0">
              <a:lnSpc>
                <a:spcPct val="120000"/>
              </a:lnSpc>
              <a:spcBef>
                <a:spcPct val="0"/>
              </a:spcBef>
              <a:buFont typeface="Arial" charset="0"/>
              <a:buNone/>
              <a:defRPr/>
            </a:pPr>
            <a:endParaRPr lang="en-US" altLang="en-US" sz="1800" dirty="0"/>
          </a:p>
        </p:txBody>
      </p:sp>
      <p:sp>
        <p:nvSpPr>
          <p:cNvPr id="71683" name="Title 1"/>
          <p:cNvSpPr txBox="1">
            <a:spLocks/>
          </p:cNvSpPr>
          <p:nvPr/>
        </p:nvSpPr>
        <p:spPr bwMode="auto">
          <a:xfrm>
            <a:off x="0" y="395288"/>
            <a:ext cx="86106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Use and Copyright Statement</a:t>
            </a:r>
          </a:p>
          <a:p>
            <a:pPr marL="228600">
              <a:spcBef>
                <a:spcPct val="0"/>
              </a:spcBef>
              <a:buFontTx/>
              <a:buNone/>
              <a:defRPr/>
            </a:pPr>
            <a:endParaRPr lang="en-US" altLang="en-US" b="1" dirty="0">
              <a:latin typeface="+mj-lt"/>
            </a:endParaRPr>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p:cNvSpPr>
            <a:spLocks noGrp="1"/>
          </p:cNvSpPr>
          <p:nvPr>
            <p:ph sz="quarter" idx="1"/>
          </p:nvPr>
        </p:nvSpPr>
        <p:spPr>
          <a:xfrm>
            <a:off x="914400" y="1700213"/>
            <a:ext cx="7326313" cy="1600200"/>
          </a:xfrm>
        </p:spPr>
        <p:txBody>
          <a:bodyPr>
            <a:normAutofit/>
          </a:bodyPr>
          <a:lstStyle/>
          <a:p>
            <a:pPr>
              <a:buFont typeface="Arial" charset="0"/>
              <a:buNone/>
              <a:defRPr/>
            </a:pPr>
            <a:endParaRPr lang="en-US" sz="3600" dirty="0"/>
          </a:p>
          <a:p>
            <a:pPr algn="ctr">
              <a:buFont typeface="Arial" charset="0"/>
              <a:buNone/>
              <a:defRPr/>
            </a:pPr>
            <a:r>
              <a:rPr lang="en-US" sz="4400" b="1" dirty="0">
                <a:solidFill>
                  <a:schemeClr val="tx2"/>
                </a:solidFill>
              </a:rPr>
              <a:t>Thank You</a:t>
            </a:r>
            <a:endParaRPr lang="en-US" sz="4400" b="1" cap="small" dirty="0">
              <a:solidFill>
                <a:schemeClr val="tx2"/>
              </a:solidFill>
              <a:latin typeface="+mj-lt"/>
              <a:ea typeface="+mj-ea"/>
              <a:cs typeface="+mj-cs"/>
            </a:endParaRPr>
          </a:p>
        </p:txBody>
      </p:sp>
      <p:sp>
        <p:nvSpPr>
          <p:cNvPr id="69635" name="Title 1"/>
          <p:cNvSpPr txBox="1">
            <a:spLocks/>
          </p:cNvSpPr>
          <p:nvPr/>
        </p:nvSpPr>
        <p:spPr bwMode="auto">
          <a:xfrm>
            <a:off x="0" y="387350"/>
            <a:ext cx="85090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rPr>
              <a:t>Prevention of Workplace Violence</a:t>
            </a:r>
            <a:endParaRPr lang="en-US" altLang="en-US" b="1" dirty="0">
              <a:latin typeface="+mj-lt"/>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Content Placeholder 2"/>
          <p:cNvSpPr>
            <a:spLocks noGrp="1"/>
          </p:cNvSpPr>
          <p:nvPr>
            <p:ph idx="1"/>
          </p:nvPr>
        </p:nvSpPr>
        <p:spPr>
          <a:xfrm>
            <a:off x="0" y="1528762"/>
            <a:ext cx="8686800" cy="2919413"/>
          </a:xfrm>
        </p:spPr>
        <p:txBody>
          <a:bodyPr/>
          <a:lstStyle/>
          <a:p>
            <a:pPr marL="571500">
              <a:spcBef>
                <a:spcPct val="0"/>
              </a:spcBef>
              <a:buFont typeface="Arial" panose="020B0604020202020204" pitchFamily="34" charset="0"/>
              <a:buChar char="•"/>
            </a:pPr>
            <a:r>
              <a:rPr lang="en-US" altLang="en-US" sz="2400" dirty="0"/>
              <a:t>The </a:t>
            </a:r>
            <a:r>
              <a:rPr lang="en-US" altLang="en-US" sz="2400" dirty="0">
                <a:cs typeface="Arial"/>
              </a:rPr>
              <a:t>Eldred Central School District </a:t>
            </a:r>
            <a:r>
              <a:rPr lang="en-US" altLang="en-US" sz="2400" dirty="0"/>
              <a:t>cannot take retaliatory action against any employee who exercises their rights under this law</a:t>
            </a:r>
            <a:endParaRPr lang="en-US" dirty="0"/>
          </a:p>
          <a:p>
            <a:pPr marL="400050" indent="-171450">
              <a:spcBef>
                <a:spcPct val="0"/>
              </a:spcBef>
              <a:buFont typeface="Arial" panose="020B0604020202020204" pitchFamily="34" charset="0"/>
              <a:buChar char="•"/>
            </a:pPr>
            <a:endParaRPr lang="en-US" altLang="en-US" sz="800" dirty="0">
              <a:cs typeface="Arial"/>
            </a:endParaRPr>
          </a:p>
          <a:p>
            <a:pPr marL="571500">
              <a:spcBef>
                <a:spcPct val="0"/>
              </a:spcBef>
              <a:buFont typeface="Arial" panose="020B0604020202020204" pitchFamily="34" charset="0"/>
              <a:buChar char="•"/>
            </a:pPr>
            <a:r>
              <a:rPr lang="en-US" altLang="en-US" sz="2400" dirty="0"/>
              <a:t>Retaliatory action is a discharge, suspension, demotion, penalization or discrimination against any employee, or other adverse employment action taken against an employee in the terms and conditions of employment</a:t>
            </a:r>
            <a:endParaRPr lang="en-US" altLang="en-US" sz="2400" dirty="0">
              <a:cs typeface="Arial"/>
            </a:endParaRPr>
          </a:p>
        </p:txBody>
      </p:sp>
      <p:sp>
        <p:nvSpPr>
          <p:cNvPr id="47108" name="Title 1"/>
          <p:cNvSpPr txBox="1">
            <a:spLocks/>
          </p:cNvSpPr>
          <p:nvPr/>
        </p:nvSpPr>
        <p:spPr bwMode="auto">
          <a:xfrm>
            <a:off x="0" y="352425"/>
            <a:ext cx="8686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None/>
              <a:defRPr/>
            </a:pPr>
            <a:r>
              <a:rPr lang="en-US" altLang="en-US" b="1" dirty="0">
                <a:latin typeface="+mj-lt"/>
              </a:rPr>
              <a:t>Workplace Violence Prevention Act: Anti-Retaliation Protections</a:t>
            </a:r>
          </a:p>
        </p:txBody>
      </p:sp>
    </p:spTree>
    <p:extLst>
      <p:ext uri="{BB962C8B-B14F-4D97-AF65-F5344CB8AC3E}">
        <p14:creationId xmlns:p14="http://schemas.microsoft.com/office/powerpoint/2010/main" val="138308331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a:solidFill>
                  <a:schemeClr val="bg1"/>
                </a:solidFill>
              </a:rPr>
              <a:t>Workplace Violence:</a:t>
            </a:r>
            <a:endParaRPr lang="en-US" altLang="en-US" sz="2800" b="1" dirty="0">
              <a:solidFill>
                <a:schemeClr val="bg1"/>
              </a:solidFill>
            </a:endParaRPr>
          </a:p>
          <a:p>
            <a:pPr marL="228600" eaLnBrk="1" hangingPunct="1">
              <a:defRPr/>
            </a:pPr>
            <a:r>
              <a:rPr lang="en-US" altLang="en-US" sz="2800" b="1" dirty="0">
                <a:solidFill>
                  <a:schemeClr val="bg1"/>
                </a:solidFill>
              </a:rPr>
              <a:t>Definitions and Categories</a:t>
            </a:r>
            <a:endParaRPr lang="en-US" sz="2800" dirty="0">
              <a:solidFill>
                <a:schemeClr val="bg1"/>
              </a:solidFill>
            </a:endParaRPr>
          </a:p>
        </p:txBody>
      </p:sp>
      <p:sp>
        <p:nvSpPr>
          <p:cNvPr id="8" name="Rectangle 7"/>
          <p:cNvSpPr/>
          <p:nvPr/>
        </p:nvSpPr>
        <p:spPr>
          <a:xfrm>
            <a:off x="0" y="1946275"/>
            <a:ext cx="5334000" cy="61913"/>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382587"/>
            <a:ext cx="9144000" cy="1006475"/>
          </a:xfrm>
        </p:spPr>
        <p:txBody>
          <a:bodyPr/>
          <a:lstStyle/>
          <a:p>
            <a:pPr marL="228600" algn="l">
              <a:defRPr/>
            </a:pPr>
            <a:r>
              <a:rPr lang="en-US" altLang="en-US" sz="3200" b="1" dirty="0">
                <a:solidFill>
                  <a:srgbClr val="002D73"/>
                </a:solidFill>
                <a:latin typeface="+mn-lt"/>
              </a:rPr>
              <a:t>What is Workplace Violence?</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8" name="Content Placeholder 2"/>
          <p:cNvSpPr>
            <a:spLocks noGrp="1"/>
          </p:cNvSpPr>
          <p:nvPr>
            <p:ph idx="1"/>
          </p:nvPr>
        </p:nvSpPr>
        <p:spPr>
          <a:xfrm>
            <a:off x="0" y="885825"/>
            <a:ext cx="8704263" cy="3806825"/>
          </a:xfrm>
        </p:spPr>
        <p:txBody>
          <a:bodyPr>
            <a:noAutofit/>
          </a:bodyPr>
          <a:lstStyle/>
          <a:p>
            <a:pPr marL="228600" indent="0">
              <a:spcBef>
                <a:spcPts val="0"/>
              </a:spcBef>
              <a:buFont typeface="Arial" charset="0"/>
              <a:buNone/>
              <a:defRPr/>
            </a:pPr>
            <a:r>
              <a:rPr lang="en-US" sz="1900" dirty="0"/>
              <a:t>Any physical assault or acts of aggressive behavior occurring where a public employee performs any work-related duty in the course of employment including, but not limited to:</a:t>
            </a:r>
          </a:p>
          <a:p>
            <a:pPr marL="628650" indent="-400050">
              <a:buFont typeface="Arial" charset="0"/>
              <a:buNone/>
              <a:defRPr/>
            </a:pPr>
            <a:r>
              <a:rPr lang="en-US" sz="1900" dirty="0"/>
              <a:t>1.	Any verbal or physical attempt or threat to cause physical injury on an employee</a:t>
            </a:r>
          </a:p>
          <a:p>
            <a:pPr marL="628650" indent="-400050">
              <a:buFont typeface="Arial" charset="0"/>
              <a:buAutoNum type="arabicPeriod" startAt="2"/>
              <a:defRPr/>
            </a:pPr>
            <a:r>
              <a:rPr lang="en-US" sz="1900" dirty="0"/>
              <a:t>Any intentional display of force giving an employee reason to fear or expect bodily harm</a:t>
            </a:r>
          </a:p>
          <a:p>
            <a:pPr marL="628650" indent="-400050">
              <a:buFont typeface="Arial" charset="0"/>
              <a:buAutoNum type="arabicPeriod" startAt="2"/>
              <a:defRPr/>
            </a:pPr>
            <a:r>
              <a:rPr lang="en-US" sz="1900" dirty="0"/>
              <a:t>Intentional, wrongful, and nonconsensual physical contact that causes injury</a:t>
            </a:r>
          </a:p>
          <a:p>
            <a:pPr marL="628650" indent="-400050">
              <a:buFont typeface="Arial" charset="0"/>
              <a:buAutoNum type="arabicPeriod" startAt="2"/>
              <a:defRPr/>
            </a:pPr>
            <a:r>
              <a:rPr lang="en-US" sz="1900" dirty="0"/>
              <a:t>Stalking an employee with the intent of causing fear of harm to their physical safety and health</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534317"/>
            <a:ext cx="8686800" cy="1004887"/>
          </a:xfrm>
        </p:spPr>
        <p:txBody>
          <a:bodyPr/>
          <a:lstStyle/>
          <a:p>
            <a:pPr marL="228600" algn="l">
              <a:defRPr/>
            </a:pPr>
            <a:r>
              <a:rPr lang="en-US" altLang="en-US" sz="3200" b="1" dirty="0">
                <a:solidFill>
                  <a:srgbClr val="002D73"/>
                </a:solidFill>
                <a:latin typeface="+mn-lt"/>
              </a:rPr>
              <a:t>Workplace Definition</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13315" name="Content Placeholder 2"/>
          <p:cNvSpPr>
            <a:spLocks noGrp="1"/>
          </p:cNvSpPr>
          <p:nvPr>
            <p:ph idx="1"/>
          </p:nvPr>
        </p:nvSpPr>
        <p:spPr>
          <a:xfrm>
            <a:off x="0" y="1048445"/>
            <a:ext cx="8686800" cy="2876550"/>
          </a:xfrm>
        </p:spPr>
        <p:txBody>
          <a:bodyPr/>
          <a:lstStyle/>
          <a:p>
            <a:pPr marL="228600" indent="7620">
              <a:buFont typeface="Arial" charset="0"/>
              <a:buNone/>
              <a:defRPr/>
            </a:pPr>
            <a:r>
              <a:rPr lang="en-US" sz="2400" dirty="0"/>
              <a:t>NYS DOL regulations define a workplace as any permanent or temporary location outside an employee’s home where an employee performs any work-related duty in the course of employment.</a:t>
            </a:r>
            <a:endParaRPr lang="en-US" dirty="0"/>
          </a:p>
          <a:p>
            <a:pPr marL="579438">
              <a:spcBef>
                <a:spcPct val="0"/>
              </a:spcBef>
              <a:buFont typeface="Arial" charset="0"/>
              <a:buNone/>
              <a:defRPr/>
            </a:pPr>
            <a:endParaRPr lang="en-US" sz="1000" dirty="0"/>
          </a:p>
          <a:p>
            <a:pPr marL="457200" indent="-220663">
              <a:spcBef>
                <a:spcPct val="0"/>
              </a:spcBef>
              <a:buFont typeface="Arial" charset="0"/>
              <a:buNone/>
              <a:defRPr/>
            </a:pPr>
            <a:r>
              <a:rPr lang="en-US" sz="2400" dirty="0"/>
              <a:t>Some examples include:</a:t>
            </a:r>
          </a:p>
          <a:p>
            <a:pPr marL="457200" indent="-220663">
              <a:spcBef>
                <a:spcPct val="0"/>
              </a:spcBef>
              <a:buFont typeface="Arial" charset="0"/>
              <a:buChar char="•"/>
              <a:defRPr/>
            </a:pPr>
            <a:r>
              <a:rPr lang="en-US" sz="2000" dirty="0"/>
              <a:t>Central office</a:t>
            </a:r>
          </a:p>
          <a:p>
            <a:pPr marL="457200" indent="-220663">
              <a:spcBef>
                <a:spcPct val="0"/>
              </a:spcBef>
              <a:buFont typeface="Arial" charset="0"/>
              <a:buChar char="•"/>
              <a:defRPr/>
            </a:pPr>
            <a:r>
              <a:rPr lang="en-US" sz="2000" dirty="0"/>
              <a:t>Field trip location</a:t>
            </a:r>
          </a:p>
          <a:p>
            <a:pPr marL="457200" indent="-220663">
              <a:spcBef>
                <a:spcPct val="0"/>
              </a:spcBef>
              <a:buFont typeface="Arial" charset="0"/>
              <a:buChar char="•"/>
              <a:defRPr/>
            </a:pPr>
            <a:r>
              <a:rPr lang="en-US" sz="2000" dirty="0"/>
              <a:t>Out-of-office meeting or conference</a:t>
            </a:r>
          </a:p>
          <a:p>
            <a:pPr marL="457200" indent="-220663">
              <a:spcBef>
                <a:spcPct val="0"/>
              </a:spcBef>
              <a:buFont typeface="Arial" charset="0"/>
              <a:buChar char="•"/>
              <a:defRPr/>
            </a:pPr>
            <a:r>
              <a:rPr lang="en-US" sz="2000" dirty="0"/>
              <a:t>Sporting events</a:t>
            </a:r>
          </a:p>
          <a:p>
            <a:pPr marL="457200" indent="-220663">
              <a:spcBef>
                <a:spcPct val="0"/>
              </a:spcBef>
              <a:buFont typeface="Arial" charset="0"/>
              <a:buChar char="•"/>
              <a:defRPr/>
            </a:pPr>
            <a:r>
              <a:rPr lang="en-US" sz="2000" dirty="0"/>
              <a:t>School bus</a:t>
            </a:r>
          </a:p>
          <a:p>
            <a:pPr marL="236537" indent="0">
              <a:spcBef>
                <a:spcPct val="0"/>
              </a:spcBef>
              <a:buNone/>
              <a:defRPr/>
            </a:pPr>
            <a:endParaRPr lang="en-US" sz="2000" dirty="0">
              <a:solidFill>
                <a:srgbClr val="646569"/>
              </a:solidFill>
            </a:endParaRPr>
          </a:p>
          <a:p>
            <a:pPr marL="236537" indent="0">
              <a:spcBef>
                <a:spcPct val="0"/>
              </a:spcBef>
              <a:buNone/>
              <a:defRPr/>
            </a:pPr>
            <a:r>
              <a:rPr lang="en-US" sz="2000" dirty="0">
                <a:solidFill>
                  <a:srgbClr val="646569"/>
                </a:solidFill>
              </a:rPr>
              <a:t> </a:t>
            </a:r>
          </a:p>
          <a:p>
            <a:pPr marL="0" indent="0">
              <a:spcBef>
                <a:spcPct val="0"/>
              </a:spcBef>
              <a:buFont typeface="Arial" charset="0"/>
              <a:buNone/>
              <a:defRPr/>
            </a:pPr>
            <a:endParaRPr lang="en-US" sz="2400" dirty="0">
              <a:solidFill>
                <a:srgbClr val="646569"/>
              </a:solidFill>
            </a:endParaRPr>
          </a:p>
        </p:txBody>
      </p:sp>
    </p:spTree>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Workplace Violence Prevention:&amp;quot;&quot;/&gt;&lt;property id=&quot;20307&quot; value=&quot;256&quot;/&gt;&lt;/object&gt;&lt;object type=&quot;3&quot; unique_id=&quot;10005&quot;&gt;&lt;property id=&quot;20148&quot; value=&quot;5&quot;/&gt;&lt;property id=&quot;20300&quot; value=&quot;Slide 2 - &amp;quot;Workplace Violence Prevention&amp;quot;&quot;/&gt;&lt;property id=&quot;20307&quot; value=&quot;257&quot;/&gt;&lt;/object&gt;&lt;object type=&quot;3&quot; unique_id=&quot;10006&quot;&gt;&lt;property id=&quot;20148&quot; value=&quot;5&quot;/&gt;&lt;property id=&quot;20300&quot; value=&quot;Slide 3 - &amp;quot;Workplace Violence Prevention Learning Objectives&amp;quot;&quot;/&gt;&lt;property id=&quot;20307&quot; value=&quot;258&quot;/&gt;&lt;/object&gt;&lt;object type=&quot;3&quot; unique_id=&quot;10007&quot;&gt;&lt;property id=&quot;20148&quot; value=&quot;5&quot;/&gt;&lt;property id=&quot;20300&quot; value=&quot;Slide 4 - &amp;quot;Workplace Violence Prevention&amp;#x0D;&amp;#x0A;Law and Regulations&amp;quot;&quot;/&gt;&lt;property id=&quot;20307&quot; value=&quot;260&quot;/&gt;&lt;/object&gt;&lt;object type=&quot;3&quot; unique_id=&quot;10008&quot;&gt;&lt;property id=&quot;20148&quot; value=&quot;5&quot;/&gt;&lt;property id=&quot;20300&quot; value=&quot;Slide 5 - &amp;quot;Workplace Violence Prevention &amp;#x0D;&amp;#x0A;Law and Regulations&amp;quot;&quot;/&gt;&lt;property id=&quot;20307&quot; value=&quot;261&quot;/&gt;&lt;/object&gt;&lt;object type=&quot;3&quot; unique_id=&quot;10009&quot;&gt;&lt;property id=&quot;20148&quot; value=&quot;5&quot;/&gt;&lt;property id=&quot;20300&quot; value=&quot;Slide 6 - &amp;quot;Workplace Violence &amp;#x0D;&amp;#x0A;Definition&amp;quot;&quot;/&gt;&lt;property id=&quot;20307&quot; value=&quot;262&quot;/&gt;&lt;/object&gt;&lt;object type=&quot;3&quot; unique_id=&quot;10010&quot;&gt;&lt;property id=&quot;20148&quot; value=&quot;5&quot;/&gt;&lt;property id=&quot;20300&quot; value=&quot;Slide 7 - &amp;quot;Workplace Violence &amp;#x0D;&amp;#x0A;Definition (cont.)&amp;quot;&quot;/&gt;&lt;property id=&quot;20307&quot; value=&quot;263&quot;/&gt;&lt;/object&gt;&lt;object type=&quot;3&quot; unique_id=&quot;10011&quot;&gt;&lt;property id=&quot;20148&quot; value=&quot;5&quot;/&gt;&lt;property id=&quot;20300&quot; value=&quot;Slide 8 - &amp;quot;Workplace Defined&amp;quot;&quot;/&gt;&lt;property id=&quot;20307&quot; value=&quot;264&quot;/&gt;&lt;/object&gt;&lt;object type=&quot;3&quot; unique_id=&quot;10012&quot;&gt;&lt;property id=&quot;20148&quot; value=&quot;5&quot;/&gt;&lt;property id=&quot;20300&quot; value=&quot;Slide 9 - &amp;quot;Categories of Violence&amp;quot;&quot;/&gt;&lt;property id=&quot;20307&quot; value=&quot;265&quot;/&gt;&lt;/object&gt;&lt;object type=&quot;3&quot; unique_id=&quot;10013&quot;&gt;&lt;property id=&quot;20148&quot; value=&quot;5&quot;/&gt;&lt;property id=&quot;20300&quot; value=&quot;Slide 10 - &amp;quot;Categories of Violence&amp;quot;&quot;/&gt;&lt;property id=&quot;20307&quot; value=&quot;266&quot;/&gt;&lt;/object&gt;&lt;object type=&quot;3&quot; unique_id=&quot;10014&quot;&gt;&lt;property id=&quot;20148&quot; value=&quot;5&quot;/&gt;&lt;property id=&quot;20300&quot; value=&quot;Slide 11 - &amp;quot;The Impact of Workplace Violence&amp;quot;&quot;/&gt;&lt;property id=&quot;20307&quot; value=&quot;267&quot;/&gt;&lt;/object&gt;&lt;object type=&quot;3&quot; unique_id=&quot;10015&quot;&gt;&lt;property id=&quot;20148&quot; value=&quot;5&quot;/&gt;&lt;property id=&quot;20300&quot; value=&quot;Slide 12 - &amp;quot;Why do we care about verbal and physical violence in the workplace?&amp;quot;&quot;/&gt;&lt;property id=&quot;20307&quot; value=&quot;268&quot;/&gt;&lt;/object&gt;&lt;object type=&quot;3&quot; unique_id=&quot;10016&quot;&gt;&lt;property id=&quot;20148&quot; value=&quot;5&quot;/&gt;&lt;property id=&quot;20300&quot; value=&quot;Slide 13 - &amp;quot;Workplace Violence &amp;#x0D;&amp;#x0A;Prevention Program&amp;quot;&quot;/&gt;&lt;property id=&quot;20307&quot; value=&quot;269&quot;/&gt;&lt;/object&gt;&lt;object type=&quot;3&quot; unique_id=&quot;10017&quot;&gt;&lt;property id=&quot;20148&quot; value=&quot;5&quot;/&gt;&lt;property id=&quot;20300&quot; value=&quot;Slide 14 - &amp;quot;Workplace Violence Prevention Program&amp;quot;&quot;/&gt;&lt;property id=&quot;20307&quot; value=&quot;270&quot;/&gt;&lt;/object&gt;&lt;object type=&quot;3&quot; unique_id=&quot;10018&quot;&gt;&lt;property id=&quot;20148&quot; value=&quot;5&quot;/&gt;&lt;property id=&quot;20300&quot; value=&quot;Slide 15 - &amp;quot;Workplace Violence Prevention Program - Definition&amp;quot;&quot;/&gt;&lt;property id=&quot;20307&quot; value=&quot;271&quot;/&gt;&lt;/object&gt;&lt;object type=&quot;3&quot; unique_id=&quot;10019&quot;&gt;&lt;property id=&quot;20148&quot; value=&quot;5&quot;/&gt;&lt;property id=&quot;20300&quot; value=&quot;Slide 16 - &amp;quot;Workplace Violence Prevention Program&amp;quot;&quot;/&gt;&lt;property id=&quot;20307&quot; value=&quot;302&quot;/&gt;&lt;/object&gt;&lt;object type=&quot;3&quot; unique_id=&quot;10020&quot;&gt;&lt;property id=&quot;20148&quot; value=&quot;5&quot;/&gt;&lt;property id=&quot;20300&quot; value=&quot;Slide 17 - &amp;quot;Workplace Violence Prevention Program&amp;quot;&quot;/&gt;&lt;property id=&quot;20307&quot; value=&quot;272&quot;/&gt;&lt;/object&gt;&lt;object type=&quot;3&quot; unique_id=&quot;10021&quot;&gt;&lt;property id=&quot;20148&quot; value=&quot;5&quot;/&gt;&lt;property id=&quot;20300&quot; value=&quot;Slide 18 - &amp;quot;Workplace Violence Prevention Program&amp;quot;&quot;/&gt;&lt;property id=&quot;20307&quot; value=&quot;276&quot;/&gt;&lt;/object&gt;&lt;object type=&quot;3&quot; unique_id=&quot;10022&quot;&gt;&lt;property id=&quot;20148&quot; value=&quot;5&quot;/&gt;&lt;property id=&quot;20300&quot; value=&quot;Slide 20 - &amp;quot;Workplace Violence Prevention Program&amp;quot;&quot;/&gt;&lt;property id=&quot;20307&quot; value=&quot;286&quot;/&gt;&lt;/object&gt;&lt;object type=&quot;3&quot; unique_id=&quot;10023&quot;&gt;&lt;property id=&quot;20148&quot; value=&quot;5&quot;/&gt;&lt;property id=&quot;20300&quot; value=&quot;Slide 21 - &amp;quot;Workplace Violence Prevention Program&amp;quot;&quot;/&gt;&lt;property id=&quot;20307&quot; value=&quot;295&quot;/&gt;&lt;/object&gt;&lt;object type=&quot;3&quot; unique_id=&quot;10024&quot;&gt;&lt;property id=&quot;20148&quot; value=&quot;5&quot;/&gt;&lt;property id=&quot;20300&quot; value=&quot;Slide 22 - &amp;quot;Workplace Violence Prevention Program&amp;quot;&quot;/&gt;&lt;property id=&quot;20307&quot; value=&quot;306&quot;/&gt;&lt;/object&gt;&lt;object type=&quot;3&quot; unique_id=&quot;10025&quot;&gt;&lt;property id=&quot;20148&quot; value=&quot;5&quot;/&gt;&lt;property id=&quot;20300&quot; value=&quot;Slide 23 - &amp;quot;Workplace Violence Prevention Program&amp;quot;&quot;/&gt;&lt;property id=&quot;20307&quot; value=&quot;294&quot;/&gt;&lt;/object&gt;&lt;object type=&quot;3&quot; unique_id=&quot;10026&quot;&gt;&lt;property id=&quot;20148&quot; value=&quot;5&quot;/&gt;&lt;property id=&quot;20300&quot; value=&quot;Slide 24 - &amp;quot;Workplace Violence Prevention Program&amp;quot;&quot;/&gt;&lt;property id=&quot;20307&quot; value=&quot;292&quot;/&gt;&lt;/object&gt;&lt;object type=&quot;3&quot; unique_id=&quot;10027&quot;&gt;&lt;property id=&quot;20148&quot; value=&quot;5&quot;/&gt;&lt;property id=&quot;20300&quot; value=&quot;Slide 25 - &amp;quot;Workplace Violence Prevention Program&amp;quot;&quot;/&gt;&lt;property id=&quot;20307&quot; value=&quot;291&quot;/&gt;&lt;/object&gt;&lt;object type=&quot;3&quot; unique_id=&quot;10028&quot;&gt;&lt;property id=&quot;20148&quot; value=&quot;5&quot;/&gt;&lt;property id=&quot;20300&quot; value=&quot;Slide 26 - &amp;quot;Workplace Violence Prevention Program&amp;quot;&quot;/&gt;&lt;property id=&quot;20307&quot; value=&quot;301&quot;/&gt;&lt;/object&gt;&lt;object type=&quot;3&quot; unique_id=&quot;10029&quot;&gt;&lt;property id=&quot;20148&quot; value=&quot;5&quot;/&gt;&lt;property id=&quot;20300&quot; value=&quot;Slide 27 - &amp;quot;Workplace Violence Prevention Program&amp;quot;&quot;/&gt;&lt;property id=&quot;20307&quot; value=&quot;290&quot;/&gt;&lt;/object&gt;&lt;object type=&quot;3&quot; unique_id=&quot;10030&quot;&gt;&lt;property id=&quot;20148&quot; value=&quot;5&quot;/&gt;&lt;property id=&quot;20300&quot; value=&quot;Slide 28 - &amp;quot;Workplace Violence Prevention Program&amp;quot;&quot;/&gt;&lt;property id=&quot;20307&quot; value=&quot;303&quot;/&gt;&lt;/object&gt;&lt;object type=&quot;3&quot; unique_id=&quot;10031&quot;&gt;&lt;property id=&quot;20148&quot; value=&quot;5&quot;/&gt;&lt;property id=&quot;20300&quot; value=&quot;Slide 29 - &amp;quot;Workplace Violence Prevention Program&amp;quot;&quot;/&gt;&lt;property id=&quot;20307&quot; value=&quot;305&quot;/&gt;&lt;/object&gt;&lt;object type=&quot;3&quot; unique_id=&quot;10032&quot;&gt;&lt;property id=&quot;20148&quot; value=&quot;5&quot;/&gt;&lt;property id=&quot;20300&quot; value=&quot;Slide 30 - &amp;quot;Workplace Violence Prevention Program&amp;quot;&quot;/&gt;&lt;property id=&quot;20307&quot; value=&quot;289&quot;/&gt;&lt;/object&gt;&lt;object type=&quot;3&quot; unique_id=&quot;10033&quot;&gt;&lt;property id=&quot;20148&quot; value=&quot;5&quot;/&gt;&lt;property id=&quot;20300&quot; value=&quot;Slide 31 - &amp;quot;Workplace Violence Prevention Program&amp;quot;&quot;/&gt;&lt;property id=&quot;20307&quot; value=&quot;288&quot;/&gt;&lt;/object&gt;&lt;object type=&quot;3&quot; unique_id=&quot;10034&quot;&gt;&lt;property id=&quot;20148&quot; value=&quot;5&quot;/&gt;&lt;property id=&quot;20300&quot; value=&quot;Slide 32 - &amp;quot;Workplace Violence Prevention Program&amp;quot;&quot;/&gt;&lt;property id=&quot;20307&quot; value=&quot;287&quot;/&gt;&lt;/object&gt;&lt;object type=&quot;3&quot; unique_id=&quot;10035&quot;&gt;&lt;property id=&quot;20148&quot; value=&quot;5&quot;/&gt;&lt;property id=&quot;20300&quot; value=&quot;Slide 33 - &amp;quot;Workplace Violence Prevention Program&amp;quot;&quot;/&gt;&lt;property id=&quot;20307&quot; value=&quot;283&quot;/&gt;&lt;/object&gt;&lt;object type=&quot;3&quot; unique_id=&quot;10036&quot;&gt;&lt;property id=&quot;20148&quot; value=&quot;5&quot;/&gt;&lt;property id=&quot;20300&quot; value=&quot;Slide 34 - &amp;quot;Workplace Violence Prevention Program&amp;quot;&quot;/&gt;&lt;property id=&quot;20307&quot; value=&quot;284&quot;/&gt;&lt;/object&gt;&lt;object type=&quot;3&quot; unique_id=&quot;10037&quot;&gt;&lt;property id=&quot;20148&quot; value=&quot;5&quot;/&gt;&lt;property id=&quot;20300&quot; value=&quot;Slide 35 - &amp;quot;Workplace Violence Prevention Program&amp;quot;&quot;/&gt;&lt;property id=&quot;20307&quot; value=&quot;285&quot;/&gt;&lt;/object&gt;&lt;object type=&quot;3&quot; unique_id=&quot;10038&quot;&gt;&lt;property id=&quot;20148&quot; value=&quot;5&quot;/&gt;&lt;property id=&quot;20300&quot; value=&quot;Slide 36 - &amp;quot;Workplace Violence Prevention Program&amp;quot;&quot;/&gt;&lt;property id=&quot;20307&quot; value=&quot;296&quot;/&gt;&lt;/object&gt;&lt;object type=&quot;3&quot; unique_id=&quot;10039&quot;&gt;&lt;property id=&quot;20148&quot; value=&quot;5&quot;/&gt;&lt;property id=&quot;20300&quot; value=&quot;Slide 37 - &amp;quot;Your Responsibility &amp;quot;&quot;/&gt;&lt;property id=&quot;20307&quot; value=&quot;297&quot;/&gt;&lt;/object&gt;&lt;object type=&quot;3&quot; unique_id=&quot;10040&quot;&gt;&lt;property id=&quot;20148&quot; value=&quot;5&quot;/&gt;&lt;property id=&quot;20300&quot; value=&quot;Slide 38 - &amp;quot;Workplace Violence Prevention&amp;quot;&quot;/&gt;&lt;property id=&quot;20307&quot; value=&quot;298&quot;/&gt;&lt;/object&gt;&lt;object type=&quot;3&quot; unique_id=&quot;10041&quot;&gt;&lt;property id=&quot;20148&quot; value=&quot;5&quot;/&gt;&lt;property id=&quot;20300&quot; value=&quot;Slide 39 - &amp;quot;Workplace Violence Prevention Resources&amp;quot;&quot;/&gt;&lt;property id=&quot;20307&quot; value=&quot;300&quot;/&gt;&lt;/object&gt;&lt;object type=&quot;3&quot; unique_id=&quot;10042&quot;&gt;&lt;property id=&quot;20148&quot; value=&quot;5&quot;/&gt;&lt;property id=&quot;20300&quot; value=&quot;Slide 40 - &amp;quot;Funding and Copyright Statement&amp;quot;&quot;/&gt;&lt;property id=&quot;20307&quot; value=&quot;282&quot;/&gt;&lt;/object&gt;&lt;object type=&quot;3&quot; unique_id=&quot;10379&quot;&gt;&lt;property id=&quot;20148&quot; value=&quot;5&quot;/&gt;&lt;property id=&quot;20300&quot; value=&quot;Slide 19 - &amp;quot;Workplace Violence Prevention Program&amp;quot;&quot;/&gt;&lt;property id=&quot;20307&quot; value=&quot;308&quot;/&gt;&lt;/object&gt;&lt;/object&gt;&lt;/object&gt;&lt;/database&gt;"/>
  <p:tag name="SECTOMILLISECCONVERTED" val="1"/>
</p:tagLst>
</file>

<file path=ppt/theme/theme1.xml><?xml version="1.0" encoding="utf-8"?>
<a:theme xmlns:a="http://schemas.openxmlformats.org/drawingml/2006/main" name="Business presentation featuring the State of New York">
  <a:themeElements>
    <a:clrScheme name="Custom 1">
      <a:dk1>
        <a:srgbClr val="002D73"/>
      </a:dk1>
      <a:lt1>
        <a:sysClr val="window" lastClr="FFFFFF"/>
      </a:lt1>
      <a:dk2>
        <a:srgbClr val="646569"/>
      </a:dk2>
      <a:lt2>
        <a:srgbClr val="EEECE1"/>
      </a:lt2>
      <a:accent1>
        <a:srgbClr val="002D73"/>
      </a:accent1>
      <a:accent2>
        <a:srgbClr val="007681"/>
      </a:accent2>
      <a:accent3>
        <a:srgbClr val="FFFFFF"/>
      </a:accent3>
      <a:accent4>
        <a:srgbClr val="FFFFFF"/>
      </a:accent4>
      <a:accent5>
        <a:srgbClr val="FFFFFF"/>
      </a:accent5>
      <a:accent6>
        <a:srgbClr val="FFFFFF"/>
      </a:accent6>
      <a:hlink>
        <a:srgbClr val="FFFFFF"/>
      </a:hlink>
      <a:folHlink>
        <a:srgbClr val="64656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6964cf1-aaf8-4467-8143-b2562bec8601">
      <Terms xmlns="http://schemas.microsoft.com/office/infopath/2007/PartnerControls"/>
    </lcf76f155ced4ddcb4097134ff3c332f>
    <TaxCatchAll xmlns="8bea9ab0-b924-4950-8dab-7e99838eff4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8C73E187EE8B74FA553B9AABB8F2531" ma:contentTypeVersion="11" ma:contentTypeDescription="Create a new document." ma:contentTypeScope="" ma:versionID="2c679a7173835467661f8803f09c68a9">
  <xsd:schema xmlns:xsd="http://www.w3.org/2001/XMLSchema" xmlns:xs="http://www.w3.org/2001/XMLSchema" xmlns:p="http://schemas.microsoft.com/office/2006/metadata/properties" xmlns:ns2="56964cf1-aaf8-4467-8143-b2562bec8601" xmlns:ns3="febfd0c4-e6f7-496d-9e54-f897864e5f2b" xmlns:ns4="8bea9ab0-b924-4950-8dab-7e99838eff4d" targetNamespace="http://schemas.microsoft.com/office/2006/metadata/properties" ma:root="true" ma:fieldsID="00b442718c3afda909023ddc66b0fb48" ns2:_="" ns3:_="" ns4:_="">
    <xsd:import namespace="56964cf1-aaf8-4467-8143-b2562bec8601"/>
    <xsd:import namespace="febfd0c4-e6f7-496d-9e54-f897864e5f2b"/>
    <xsd:import namespace="8bea9ab0-b924-4950-8dab-7e99838eff4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964cf1-aaf8-4467-8143-b2562bec86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39e25b7-0a97-41c9-a156-d5f30623568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bfd0c4-e6f7-496d-9e54-f897864e5f2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bea9ab0-b924-4950-8dab-7e99838eff4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db8d621-dd42-4f75-a324-b9931562b003}" ma:internalName="TaxCatchAll" ma:showField="CatchAllData" ma:web="8bea9ab0-b924-4950-8dab-7e99838eff4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419E95-4DA3-4D8D-9EE3-9AF4DD5725DC}">
  <ds:schemaRefs>
    <ds:schemaRef ds:uri="http://schemas.microsoft.com/sharepoint/v3/contenttype/forms"/>
  </ds:schemaRefs>
</ds:datastoreItem>
</file>

<file path=customXml/itemProps2.xml><?xml version="1.0" encoding="utf-8"?>
<ds:datastoreItem xmlns:ds="http://schemas.openxmlformats.org/officeDocument/2006/customXml" ds:itemID="{17A73DDD-4A64-4055-A766-C1520047AAB7}">
  <ds:schemaRefs>
    <ds:schemaRef ds:uri="http://purl.org/dc/elements/1.1/"/>
    <ds:schemaRef ds:uri="http://schemas.microsoft.com/office/2006/documentManagement/types"/>
    <ds:schemaRef ds:uri="febfd0c4-e6f7-496d-9e54-f897864e5f2b"/>
    <ds:schemaRef ds:uri="8bea9ab0-b924-4950-8dab-7e99838eff4d"/>
    <ds:schemaRef ds:uri="http://purl.org/dc/terms/"/>
    <ds:schemaRef ds:uri="http://schemas.openxmlformats.org/package/2006/metadata/core-properties"/>
    <ds:schemaRef ds:uri="http://purl.org/dc/dcmitype/"/>
    <ds:schemaRef ds:uri="http://schemas.microsoft.com/office/infopath/2007/PartnerControls"/>
    <ds:schemaRef ds:uri="56964cf1-aaf8-4467-8143-b2562bec860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0064A74-ED26-4A20-AECA-3E4CFC763A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964cf1-aaf8-4467-8143-b2562bec8601"/>
    <ds:schemaRef ds:uri="febfd0c4-e6f7-496d-9e54-f897864e5f2b"/>
    <ds:schemaRef ds:uri="8bea9ab0-b924-4950-8dab-7e99838eff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10013</TotalTime>
  <Words>3789</Words>
  <Application>Microsoft Office PowerPoint</Application>
  <PresentationFormat>On-screen Show (16:9)</PresentationFormat>
  <Paragraphs>394</Paragraphs>
  <Slides>54</Slides>
  <Notes>51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Wingdings</vt:lpstr>
      <vt:lpstr>Business presentation featuring the State of New York</vt:lpstr>
      <vt:lpstr>Prevention of Workplace Violence  </vt:lpstr>
      <vt:lpstr>Prevention of Workplace Violence Learning Objectives</vt:lpstr>
      <vt:lpstr>PowerPoint Presentation</vt:lpstr>
      <vt:lpstr>Workplace Violence Prevention  Act and NYS DOL Regulations</vt:lpstr>
      <vt:lpstr>Workplace Violence Prevention  Act and NYS DOL Regulations</vt:lpstr>
      <vt:lpstr>PowerPoint Presentation</vt:lpstr>
      <vt:lpstr>PowerPoint Presentation</vt:lpstr>
      <vt:lpstr>What is Workplace Violence? </vt:lpstr>
      <vt:lpstr>Workplace Definition </vt:lpstr>
      <vt:lpstr> Categories of Violence </vt:lpstr>
      <vt:lpstr>Categories of Violence Con’t </vt:lpstr>
      <vt:lpstr>Why do we care about verbal and physical violence in the workplace?</vt:lpstr>
      <vt:lpstr>PowerPoint Presentation</vt:lpstr>
      <vt:lpstr>Workplace Violence Policy Statement </vt:lpstr>
      <vt:lpstr>All employees are responsible for notifying their supervisor or other designated contact person of any violent incidents, threatening behavior, including threats they have witnessed, received, or have been told that another person has witnessed or received. All acts of workplace violence will be promptly and thoroughly investigated, and appropriate action will be taken, including contacting law enforcement where necessary.</vt:lpstr>
      <vt:lpstr>PowerPoint Presentation</vt:lpstr>
      <vt:lpstr>PowerPoint Presentation</vt:lpstr>
      <vt:lpstr>Risk Evaluation and Determination </vt:lpstr>
      <vt:lpstr>Risk Evaluation and Determination: Record Examination</vt:lpstr>
      <vt:lpstr>Risk Evaluation and Determination: Administrative Risk Factors </vt:lpstr>
      <vt:lpstr>Risk Evaluation and Determination Evaluation of Physical Environment </vt:lpstr>
      <vt:lpstr>PowerPoint Presentation</vt:lpstr>
      <vt:lpstr>Workplace Violence Prevention Program </vt:lpstr>
      <vt:lpstr>Workplace Violence Prevention Program </vt:lpstr>
      <vt:lpstr>Workplace Violence Prevention Program </vt:lpstr>
      <vt:lpstr>Workplace Violence Prevention Program </vt:lpstr>
      <vt:lpstr>Workplace Violence Prevention Program: Risk Factors Identified &amp; Methods to Address the Specific Risk Factors</vt:lpstr>
      <vt:lpstr>PowerPoint Presentation</vt:lpstr>
      <vt:lpstr>PowerPoint Presentation</vt:lpstr>
      <vt:lpstr>PowerPoint Presentation</vt:lpstr>
      <vt:lpstr>PowerPoint Presentation</vt:lpstr>
      <vt:lpstr>PowerPoint Presentation</vt:lpstr>
      <vt:lpstr>Workplace Violence Prevention Program: Incident Reporting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Violence Prevention (WVP) Program</dc:title>
  <dc:creator>Administrator</dc:creator>
  <cp:lastModifiedBy>Traci Ferreira</cp:lastModifiedBy>
  <cp:revision>681</cp:revision>
  <cp:lastPrinted>2015-02-20T15:30:09Z</cp:lastPrinted>
  <dcterms:created xsi:type="dcterms:W3CDTF">2009-11-24T16:03:51Z</dcterms:created>
  <dcterms:modified xsi:type="dcterms:W3CDTF">2024-05-07T18:28:23Z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TC300036571033</vt:lpwstr>
  </property>
  <property fmtid="{D5CDD505-2E9C-101B-9397-08002B2CF9AE}" pid="3" name="ContentTypeId">
    <vt:lpwstr>0x010100A8C73E187EE8B74FA553B9AABB8F2531</vt:lpwstr>
  </property>
  <property fmtid="{D5CDD505-2E9C-101B-9397-08002B2CF9AE}" pid="4" name="Order">
    <vt:r8>10400</vt:r8>
  </property>
  <property fmtid="{D5CDD505-2E9C-101B-9397-08002B2CF9AE}" pid="5" name="MediaServiceImageTags">
    <vt:lpwstr/>
  </property>
</Properties>
</file>