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5143500" cx="9144000"/>
  <p:notesSz cx="6858000" cy="9144000"/>
  <p:embeddedFontLst>
    <p:embeddedFont>
      <p:font typeface="Dosis"/>
      <p:bold r:id="rId52"/>
    </p:embeddedFont>
    <p:embeddedFont>
      <p:font typeface="Lobster"/>
      <p:regular r:id="rId53"/>
    </p:embeddedFont>
    <p:embeddedFont>
      <p:font typeface="Pacifico"/>
      <p:regular r:id="rId54"/>
    </p:embeddedFont>
    <p:embeddedFont>
      <p:font typeface="Public Sans"/>
      <p:bold r:id="rId55"/>
      <p:boldItalic r:id="rId56"/>
    </p:embeddedFont>
    <p:embeddedFont>
      <p:font typeface="PT Sans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PTSans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Lobster-regular.fntdata"/><Relationship Id="rId52" Type="http://schemas.openxmlformats.org/officeDocument/2006/relationships/font" Target="fonts/Dosis-bold.fntdata"/><Relationship Id="rId11" Type="http://schemas.openxmlformats.org/officeDocument/2006/relationships/slide" Target="slides/slide5.xml"/><Relationship Id="rId55" Type="http://schemas.openxmlformats.org/officeDocument/2006/relationships/font" Target="fonts/PublicSans-bold.fntdata"/><Relationship Id="rId10" Type="http://schemas.openxmlformats.org/officeDocument/2006/relationships/slide" Target="slides/slide4.xml"/><Relationship Id="rId54" Type="http://schemas.openxmlformats.org/officeDocument/2006/relationships/font" Target="fonts/Pacifico-regular.fntdata"/><Relationship Id="rId13" Type="http://schemas.openxmlformats.org/officeDocument/2006/relationships/slide" Target="slides/slide7.xml"/><Relationship Id="rId57" Type="http://schemas.openxmlformats.org/officeDocument/2006/relationships/font" Target="fonts/PTSans-regular.fntdata"/><Relationship Id="rId12" Type="http://schemas.openxmlformats.org/officeDocument/2006/relationships/slide" Target="slides/slide6.xml"/><Relationship Id="rId56" Type="http://schemas.openxmlformats.org/officeDocument/2006/relationships/font" Target="fonts/PublicSans-boldItalic.fntdata"/><Relationship Id="rId15" Type="http://schemas.openxmlformats.org/officeDocument/2006/relationships/slide" Target="slides/slide9.xml"/><Relationship Id="rId59" Type="http://schemas.openxmlformats.org/officeDocument/2006/relationships/font" Target="fonts/PTSans-italic.fntdata"/><Relationship Id="rId14" Type="http://schemas.openxmlformats.org/officeDocument/2006/relationships/slide" Target="slides/slide8.xml"/><Relationship Id="rId58" Type="http://schemas.openxmlformats.org/officeDocument/2006/relationships/font" Target="fonts/PTSans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8a04785b1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8a04785b1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c51020a2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c51020a2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c51020a2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c51020a2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530cedaf3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530cedaf3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ec51020a2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ec51020a2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c51020a2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c51020a2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c51020a2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ec51020a2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8fb3267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88fb3267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c51020a2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ec51020a2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8a04785b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8a04785b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c51020a2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ec51020a2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492ecc02a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492ecc02a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f9be89ed0c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f9be89ed0c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f9cff2f43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f9cff2f43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f9cff2f43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f9cff2f43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f9cff2f43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f9cff2f43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88907d8d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88907d8d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492ecc02a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492ecc02a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f9cff2f430_3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f9cff2f430_3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f9cff2f430_3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f9cff2f430_3_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f9cff2f430_3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2f9cff2f430_3_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c51020a2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c51020a2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f9cff2f430_3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2f9cff2f430_3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f9cff2f430_3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2f9cff2f430_3_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f9cff2f430_3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2f9cff2f430_3_1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f9cff2f430_3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2f9cff2f430_3_1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f9cff2f430_3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f9cff2f430_3_1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f9cff2f430_3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f9cff2f430_3_1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f9cff2f430_3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2f9cff2f430_3_1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f9cff2f430_3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2f9cff2f430_3_1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f9cff2f430_3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f9cff2f430_3_1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f9cff2f430_3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2f9cff2f430_3_1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c51020a2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c51020a2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ec51020a2e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ec51020a2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c51020a2e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ec51020a2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5671955af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5671955af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86c20f5e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86c20f5e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c51020a2e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c51020a2e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50f8e717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50f8e717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c51020a2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c51020a2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c51020a2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c51020a2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c51020a2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ec51020a2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01ee9b1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f01ee9b1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01ee9b10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f01ee9b10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Relationship Id="rId5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Relationship Id="rId4" Type="http://schemas.openxmlformats.org/officeDocument/2006/relationships/image" Target="../media/image24.png"/><Relationship Id="rId5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/>
              <a:t>PIGGOTT MOHAWKS</a:t>
            </a:r>
            <a:endParaRPr sz="3600" u="sng"/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4640">
                <a:solidFill>
                  <a:srgbClr val="000000"/>
                </a:solidFill>
              </a:rPr>
              <a:t>Piggott Public Schools </a:t>
            </a:r>
            <a:endParaRPr sz="464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4640">
                <a:solidFill>
                  <a:srgbClr val="000000"/>
                </a:solidFill>
              </a:rPr>
              <a:t>2024</a:t>
            </a:r>
            <a:endParaRPr sz="464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4640">
                <a:solidFill>
                  <a:srgbClr val="000000"/>
                </a:solidFill>
              </a:rPr>
              <a:t>Annual Report to the Public</a:t>
            </a:r>
            <a:endParaRPr sz="464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800">
                <a:solidFill>
                  <a:srgbClr val="000000"/>
                </a:solidFill>
              </a:rPr>
              <a:t>October 8, 2024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350" y="862200"/>
            <a:ext cx="1703050" cy="170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Piggott School District Facilities</a:t>
            </a:r>
            <a:endParaRPr/>
          </a:p>
        </p:txBody>
      </p:sp>
      <p:sp>
        <p:nvSpPr>
          <p:cNvPr id="193" name="Google Shape;19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School District operates on two campuses.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Elementary School and High School Campuses total 234,893 square feet of building space that require maintenance and operation efforts.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206,892 square feet of academic space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28,001 square feet of non-academic space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Facility Projects &amp; Future Plans</a:t>
            </a:r>
            <a:endParaRPr/>
          </a:p>
        </p:txBody>
      </p:sp>
      <p:sp>
        <p:nvSpPr>
          <p:cNvPr id="199" name="Google Shape;19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*	New Roof for Old Gym–We have been approved for partnership funds and will find out the awarded  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	Amount in May of 2025.  We are in the process of getting cost estimates for the project at this time.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*	New Safehouse at Elementary School–will apply for federal funding when FEMA funds are available 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*	Opened Lil Mohawk Daycare August 2024 with 14 students ages 6 weeks to 36 months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*	Upgraded phones system Summer of 2024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*	Upgraded Technology Switches Summer of 2024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*	Possible relocation of HS Office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*	Future Projects on our 10 year plan include an Auditorium and Safe House for Elementary School Campus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Service--2023-2024</a:t>
            </a:r>
            <a:endParaRPr/>
          </a:p>
        </p:txBody>
      </p:sp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Meals Prepared per School Day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Breakfast--335/day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Lunch--570/day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We highly encourage families  to apply for free and reduced lunches for this school year.   Breakfast charges for the 2024-25 school year will be $1.65 and lunch will be $2.95.  If our district reaches the 70% FRL </a:t>
            </a:r>
            <a:r>
              <a:rPr b="1" lang="en">
                <a:solidFill>
                  <a:schemeClr val="dk1"/>
                </a:solidFill>
              </a:rPr>
              <a:t>threshold, then all students would be eligible for free meals.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We are currently at 65.5% FRL.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Hope Burns–Food Service Director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Department</a:t>
            </a:r>
            <a:endParaRPr/>
          </a:p>
        </p:txBody>
      </p:sp>
      <p:sp>
        <p:nvSpPr>
          <p:cNvPr id="213" name="Google Shape;21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973">
                <a:solidFill>
                  <a:schemeClr val="dk1"/>
                </a:solidFill>
              </a:rPr>
              <a:t>The Piggott School District has</a:t>
            </a:r>
            <a:r>
              <a:rPr lang="en" sz="4973">
                <a:solidFill>
                  <a:schemeClr val="dk1"/>
                </a:solidFill>
              </a:rPr>
              <a:t> an Internet Safety and Electronic Device Policy, we use a state provided internet content filter for our internet access.</a:t>
            </a:r>
            <a:endParaRPr sz="4973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973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4973">
                <a:solidFill>
                  <a:schemeClr val="dk1"/>
                </a:solidFill>
              </a:rPr>
              <a:t>The Piggott School District has available about 1000 student devices(</a:t>
            </a:r>
            <a:r>
              <a:rPr lang="en" sz="4973">
                <a:solidFill>
                  <a:schemeClr val="dk1"/>
                </a:solidFill>
              </a:rPr>
              <a:t>chromebooks</a:t>
            </a:r>
            <a:r>
              <a:rPr lang="en" sz="4973">
                <a:solidFill>
                  <a:schemeClr val="dk1"/>
                </a:solidFill>
              </a:rPr>
              <a:t>) and 230 teacher/staff devices throughout </a:t>
            </a:r>
            <a:r>
              <a:rPr lang="en" sz="4973">
                <a:solidFill>
                  <a:schemeClr val="dk1"/>
                </a:solidFill>
              </a:rPr>
              <a:t>the</a:t>
            </a:r>
            <a:r>
              <a:rPr lang="en" sz="4973">
                <a:solidFill>
                  <a:schemeClr val="dk1"/>
                </a:solidFill>
              </a:rPr>
              <a:t> district.</a:t>
            </a:r>
            <a:endParaRPr sz="4973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4973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4973">
                <a:solidFill>
                  <a:schemeClr val="dk1"/>
                </a:solidFill>
              </a:rPr>
              <a:t>Telephone Systems were upgraded during the Summer of 2024</a:t>
            </a:r>
            <a:endParaRPr sz="4973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4973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4973">
                <a:solidFill>
                  <a:schemeClr val="dk1"/>
                </a:solidFill>
              </a:rPr>
              <a:t>New </a:t>
            </a:r>
            <a:r>
              <a:rPr lang="en" sz="4973">
                <a:solidFill>
                  <a:schemeClr val="dk1"/>
                </a:solidFill>
              </a:rPr>
              <a:t>Switches</a:t>
            </a:r>
            <a:r>
              <a:rPr lang="en" sz="4973">
                <a:solidFill>
                  <a:schemeClr val="dk1"/>
                </a:solidFill>
              </a:rPr>
              <a:t> were installed during the Summer of 2024</a:t>
            </a:r>
            <a:endParaRPr sz="4973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Transportation</a:t>
            </a:r>
            <a:endParaRPr/>
          </a:p>
        </p:txBody>
      </p:sp>
      <p:sp>
        <p:nvSpPr>
          <p:cNvPr id="219" name="Google Shape;21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Buses--14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Route Drivers--9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Routes--9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Daily Average of Students Transported--410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20" name="Google Shape;2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Piggott High School</a:t>
            </a:r>
            <a:endParaRPr/>
          </a:p>
        </p:txBody>
      </p:sp>
      <p:sp>
        <p:nvSpPr>
          <p:cNvPr id="226" name="Google Shape;22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50">
                <a:solidFill>
                  <a:schemeClr val="dk1"/>
                </a:solidFill>
                <a:highlight>
                  <a:srgbClr val="F4CCCC"/>
                </a:highlight>
              </a:rPr>
              <a:t>Race/Ethnicity Statistics</a:t>
            </a:r>
            <a:endParaRPr b="1" sz="13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African American--0.6%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Hispanic/Latino--2.6%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White--94.8%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Two or more Races--2.0%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Asian–0.0%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American Indian–0.0%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7" name="Google Shape;2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9"/>
          <p:cNvSpPr txBox="1"/>
          <p:nvPr/>
        </p:nvSpPr>
        <p:spPr>
          <a:xfrm>
            <a:off x="4939750" y="2028950"/>
            <a:ext cx="42627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762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50">
                <a:solidFill>
                  <a:schemeClr val="dk1"/>
                </a:solidFill>
              </a:rPr>
              <a:t>School Characteristics</a:t>
            </a:r>
            <a:endParaRPr b="1" sz="19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  <a:highlight>
                  <a:srgbClr val="F4CCCC"/>
                </a:highlight>
              </a:rPr>
              <a:t>Enrollment </a:t>
            </a:r>
            <a:r>
              <a:rPr b="1" lang="en" sz="1250">
                <a:solidFill>
                  <a:schemeClr val="dk1"/>
                </a:solidFill>
                <a:highlight>
                  <a:srgbClr val="F4CCCC"/>
                </a:highlight>
              </a:rPr>
              <a:t>343  </a:t>
            </a:r>
            <a:r>
              <a:rPr lang="en" sz="1250">
                <a:solidFill>
                  <a:schemeClr val="dk1"/>
                </a:solidFill>
                <a:highlight>
                  <a:srgbClr val="F4CCCC"/>
                </a:highlight>
              </a:rPr>
              <a:t> </a:t>
            </a:r>
            <a:endParaRPr sz="12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  <a:highlight>
                  <a:srgbClr val="F4CCCC"/>
                </a:highlight>
              </a:rPr>
              <a:t>Avg. years teaching Experience  </a:t>
            </a:r>
            <a:r>
              <a:rPr b="1" lang="en" sz="1250">
                <a:solidFill>
                  <a:schemeClr val="dk1"/>
                </a:solidFill>
                <a:highlight>
                  <a:srgbClr val="F4CCCC"/>
                </a:highlight>
              </a:rPr>
              <a:t>15.22</a:t>
            </a:r>
            <a:endParaRPr b="1" sz="12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  <a:highlight>
                  <a:srgbClr val="F4CCCC"/>
                </a:highlight>
              </a:rPr>
              <a:t>Student to Teacher Ratio: </a:t>
            </a:r>
            <a:r>
              <a:rPr b="1" lang="en" sz="1250">
                <a:solidFill>
                  <a:schemeClr val="dk1"/>
                </a:solidFill>
                <a:highlight>
                  <a:srgbClr val="F4CCCC"/>
                </a:highlight>
              </a:rPr>
              <a:t>10:1</a:t>
            </a:r>
            <a:endParaRPr b="1" sz="12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  <a:highlight>
                  <a:srgbClr val="F4CCCC"/>
                </a:highlight>
              </a:rPr>
              <a:t>Economically Disadvantaged:  </a:t>
            </a:r>
            <a:r>
              <a:rPr b="1" lang="en" sz="1250">
                <a:solidFill>
                  <a:schemeClr val="dk1"/>
                </a:solidFill>
                <a:highlight>
                  <a:srgbClr val="F4CCCC"/>
                </a:highlight>
              </a:rPr>
              <a:t>58%</a:t>
            </a:r>
            <a:endParaRPr b="1" sz="12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  <a:highlight>
                  <a:srgbClr val="F4CCCC"/>
                </a:highlight>
              </a:rPr>
              <a:t>Students With Disabilities: </a:t>
            </a:r>
            <a:r>
              <a:rPr b="1" lang="en" sz="1250">
                <a:solidFill>
                  <a:schemeClr val="dk1"/>
                </a:solidFill>
                <a:highlight>
                  <a:srgbClr val="F4CCCC"/>
                </a:highlight>
              </a:rPr>
              <a:t>12%</a:t>
            </a:r>
            <a:endParaRPr b="1" sz="12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Piggott High School</a:t>
            </a:r>
            <a:endParaRPr/>
          </a:p>
        </p:txBody>
      </p:sp>
      <p:sp>
        <p:nvSpPr>
          <p:cNvPr id="234" name="Google Shape;23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2024 Graduates--52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Honor Graduates--6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Average ACT Scores @ PHS– for all PHS participants;  for PHS students that are attending college/university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Piggott High School–Literacy Program</a:t>
            </a:r>
            <a:endParaRPr/>
          </a:p>
        </p:txBody>
      </p:sp>
      <p:sp>
        <p:nvSpPr>
          <p:cNvPr id="241" name="Google Shape;24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047"/>
              <a:buFont typeface="Arial"/>
              <a:buNone/>
            </a:pPr>
            <a:r>
              <a:rPr lang="en" sz="1862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7th and 8th have a year long reading class.  They are using the CKLA curriculum for the third year. </a:t>
            </a:r>
            <a:endParaRPr sz="1862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047"/>
              <a:buFont typeface="Arial"/>
              <a:buNone/>
            </a:pPr>
            <a:r>
              <a:t/>
            </a:r>
            <a:endParaRPr sz="1862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047"/>
              <a:buFont typeface="Arial"/>
              <a:buNone/>
            </a:pPr>
            <a:r>
              <a:rPr lang="en" sz="1862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My Perspectives is being used in 9-12 grades.  It is the second year that these grades are using this curriculum.  </a:t>
            </a:r>
            <a:endParaRPr sz="1862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047"/>
              <a:buFont typeface="Arial"/>
              <a:buNone/>
            </a:pPr>
            <a:r>
              <a:t/>
            </a:r>
            <a:endParaRPr sz="1862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047"/>
              <a:buFont typeface="Arial"/>
              <a:buNone/>
            </a:pPr>
            <a:r>
              <a:rPr lang="en" sz="1862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We are using IXL as a supplemental program in grades 7-12 to offset learning loss.  </a:t>
            </a:r>
            <a:endParaRPr sz="1862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047"/>
              <a:buFont typeface="Arial"/>
              <a:buNone/>
            </a:pPr>
            <a:r>
              <a:t/>
            </a:r>
            <a:endParaRPr sz="1862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047"/>
              <a:buFont typeface="Arial"/>
              <a:buNone/>
            </a:pPr>
            <a:r>
              <a:rPr lang="en" sz="1862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STAR test is being used to determine reading level, as well as growth from the beginning of the year to the end.  </a:t>
            </a:r>
            <a:endParaRPr sz="1862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047"/>
              <a:buFont typeface="Arial"/>
              <a:buNone/>
            </a:pPr>
            <a:r>
              <a:t/>
            </a:r>
            <a:endParaRPr sz="1862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047"/>
              <a:buFont typeface="Arial"/>
              <a:buNone/>
            </a:pPr>
            <a:r>
              <a:rPr lang="en" sz="1862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ATLAS writing pilot was just finished for grades 7-11.   Because we piloted the test, we have a set of classroom tools available to use - bank of questions, access to assessments that are of the same format as the test, etc.  The science pilot will be given later this month. </a:t>
            </a:r>
            <a:endParaRPr sz="1862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PHS</a:t>
            </a:r>
            <a:endParaRPr/>
          </a:p>
        </p:txBody>
      </p:sp>
      <p:sp>
        <p:nvSpPr>
          <p:cNvPr id="247" name="Google Shape;24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2024-2025 </a:t>
            </a:r>
            <a:r>
              <a:rPr lang="en">
                <a:solidFill>
                  <a:schemeClr val="dk1"/>
                </a:solidFill>
              </a:rPr>
              <a:t>Advanced</a:t>
            </a:r>
            <a:r>
              <a:rPr lang="en">
                <a:solidFill>
                  <a:schemeClr val="dk1"/>
                </a:solidFill>
              </a:rPr>
              <a:t> Placement Courses--AP Art, AP Art Drawing, AP Art 2D, AP Art 3D, AP English, AP Science, AP History.  College Algebra and Biology are offered on Campus with face-to-face instruction.  Students can take courses such as Composition, Psychology, Speech, and U.S. History for concurrent credit.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Student Participants--11 Students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Extra Curricular Activities--Athletic--Football, Volleyball, Tennis, Golf, Basketball, Track and Field, Baseball, Softball, ESports, Band, Choir, and Cheerleading.  Academic events--FFA, FBLA, Mid-level FBLA, FCCLA, Art Club, Junior Historians Society, BETA, Spanish Club, Chess Team, and PACE.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Black River Technical Center at The Armory                     </a:t>
            </a:r>
            <a:endParaRPr/>
          </a:p>
        </p:txBody>
      </p:sp>
      <p:sp>
        <p:nvSpPr>
          <p:cNvPr id="254" name="Google Shape;254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18 Students currently enrolled in two vocational programs: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Industrial Electrical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Welding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This our second year of the BRTC partnership.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55" name="Google Shape;25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050" y="445025"/>
            <a:ext cx="755500" cy="6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OUR MISSION</a:t>
            </a:r>
            <a:endParaRPr b="1"/>
          </a:p>
        </p:txBody>
      </p:sp>
      <p:sp>
        <p:nvSpPr>
          <p:cNvPr id="137" name="Google Shape;13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The  faculty  and  staff  of  the  Piggott  School  District  believe  that  all  students  can learn and master basic academic skills regardless of their previous academic performance, family background, socio-economic status, race, or gender.  The faculty  and  staff  accept  the  responsibility  for  providing  strong  instructional leadership,  a positive school climate, and a safe and orderly  school environment. We foster strong parent and community involvement.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FBLA</a:t>
            </a:r>
            <a:endParaRPr/>
          </a:p>
        </p:txBody>
      </p:sp>
      <p:sp>
        <p:nvSpPr>
          <p:cNvPr id="262" name="Google Shape;26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Stacy Peters–Senior High Advisor</a:t>
            </a: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63" name="Google Shape;2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5" y="0"/>
            <a:ext cx="91009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3" y="0"/>
            <a:ext cx="90902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56"/>
            <a:ext cx="9143999" cy="511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72"/>
            <a:ext cx="9144000" cy="5126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FBLA</a:t>
            </a:r>
            <a:endParaRPr/>
          </a:p>
        </p:txBody>
      </p:sp>
      <p:sp>
        <p:nvSpPr>
          <p:cNvPr id="297" name="Google Shape;29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222222"/>
                </a:solidFill>
                <a:highlight>
                  <a:srgbClr val="F4CCCC"/>
                </a:highlight>
              </a:rPr>
              <a:t>Survey of Business students are taking the Microsoft certification test, with 8 students earning the industry-recognized credential at this point.</a:t>
            </a:r>
            <a:endParaRPr sz="1500">
              <a:solidFill>
                <a:srgbClr val="222222"/>
              </a:solidFill>
              <a:highlight>
                <a:srgbClr val="F4CCCC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t/>
            </a:r>
            <a:endParaRPr sz="15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highlight>
                  <a:srgbClr val="F4CCCC"/>
                </a:highlight>
              </a:rPr>
              <a:t>The Organizational Leadership class is working with the Chamber of Commerce to put together a video presentation about the history of Piggott that will be shown at the Chamber Banquet celebrating the city's sesquicentennial.</a:t>
            </a:r>
            <a:endParaRPr sz="1500">
              <a:solidFill>
                <a:srgbClr val="222222"/>
              </a:solidFill>
              <a:highlight>
                <a:srgbClr val="F4CCCC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2222"/>
              </a:solidFill>
              <a:highlight>
                <a:srgbClr val="F4CCCC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n" sz="1500">
                <a:solidFill>
                  <a:srgbClr val="222222"/>
                </a:solidFill>
                <a:highlight>
                  <a:srgbClr val="F4CCCC"/>
                </a:highlight>
              </a:rPr>
              <a:t>Taylor Peters and Charlie Latta placed 7th in the Nation.</a:t>
            </a:r>
            <a:endParaRPr sz="1500">
              <a:solidFill>
                <a:srgbClr val="222222"/>
              </a:solidFill>
              <a:highlight>
                <a:srgbClr val="F4CCCC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PACE																</a:t>
            </a:r>
            <a:endParaRPr/>
          </a:p>
        </p:txBody>
      </p:sp>
      <p:sp>
        <p:nvSpPr>
          <p:cNvPr id="303" name="Google Shape;30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Cassie Knight–Facilitator</a:t>
            </a:r>
            <a:endParaRPr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04" name="Google Shape;3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A5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/>
          <p:nvPr/>
        </p:nvSpPr>
        <p:spPr>
          <a:xfrm>
            <a:off x="1040667" y="382324"/>
            <a:ext cx="7062666" cy="4378853"/>
          </a:xfrm>
          <a:custGeom>
            <a:rect b="b" l="l" r="r" t="t"/>
            <a:pathLst>
              <a:path extrusionOk="0" h="8757705" w="14125331">
                <a:moveTo>
                  <a:pt x="0" y="0"/>
                </a:moveTo>
                <a:lnTo>
                  <a:pt x="14125332" y="0"/>
                </a:lnTo>
                <a:lnTo>
                  <a:pt x="14125332" y="8757706"/>
                </a:lnTo>
                <a:lnTo>
                  <a:pt x="0" y="8757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51"/>
          <p:cNvSpPr/>
          <p:nvPr/>
        </p:nvSpPr>
        <p:spPr>
          <a:xfrm rot="-1992869">
            <a:off x="-793802" y="3548796"/>
            <a:ext cx="3168459" cy="622170"/>
          </a:xfrm>
          <a:custGeom>
            <a:rect b="b" l="l" r="r" t="t"/>
            <a:pathLst>
              <a:path extrusionOk="0" h="1244340" w="6336918">
                <a:moveTo>
                  <a:pt x="0" y="0"/>
                </a:moveTo>
                <a:lnTo>
                  <a:pt x="6336919" y="0"/>
                </a:lnTo>
                <a:lnTo>
                  <a:pt x="6336919" y="1244341"/>
                </a:lnTo>
                <a:lnTo>
                  <a:pt x="0" y="1244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51"/>
          <p:cNvSpPr/>
          <p:nvPr/>
        </p:nvSpPr>
        <p:spPr>
          <a:xfrm rot="1721756">
            <a:off x="7477167" y="1204462"/>
            <a:ext cx="2201592" cy="1184857"/>
          </a:xfrm>
          <a:custGeom>
            <a:rect b="b" l="l" r="r" t="t"/>
            <a:pathLst>
              <a:path extrusionOk="0" h="2369714" w="4403184">
                <a:moveTo>
                  <a:pt x="0" y="0"/>
                </a:moveTo>
                <a:lnTo>
                  <a:pt x="4403184" y="0"/>
                </a:lnTo>
                <a:lnTo>
                  <a:pt x="4403184" y="2369714"/>
                </a:lnTo>
                <a:lnTo>
                  <a:pt x="0" y="2369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2" name="Google Shape;312;p51"/>
          <p:cNvGrpSpPr/>
          <p:nvPr/>
        </p:nvGrpSpPr>
        <p:grpSpPr>
          <a:xfrm>
            <a:off x="2286240" y="1888032"/>
            <a:ext cx="4571521" cy="1335290"/>
            <a:chOff x="0" y="-85725"/>
            <a:chExt cx="12190722" cy="3560774"/>
          </a:xfrm>
        </p:grpSpPr>
        <p:sp>
          <p:nvSpPr>
            <p:cNvPr id="313" name="Google Shape;313;p51"/>
            <p:cNvSpPr txBox="1"/>
            <p:nvPr/>
          </p:nvSpPr>
          <p:spPr>
            <a:xfrm>
              <a:off x="0" y="1301279"/>
              <a:ext cx="12190722" cy="1139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0C0D0E"/>
                  </a:solidFill>
                  <a:latin typeface="Dosis"/>
                  <a:ea typeface="Dosis"/>
                  <a:cs typeface="Dosis"/>
                  <a:sym typeface="Dosis"/>
                </a:rPr>
                <a:t>P</a:t>
              </a:r>
              <a:r>
                <a:rPr b="0" i="0" lang="en" sz="1500" u="none" cap="none" strike="noStrike">
                  <a:solidFill>
                    <a:srgbClr val="0C0D0E"/>
                  </a:solidFill>
                  <a:latin typeface="Dosis"/>
                  <a:ea typeface="Dosis"/>
                  <a:cs typeface="Dosis"/>
                  <a:sym typeface="Dosis"/>
                </a:rPr>
                <a:t>ROGRAM FOR </a:t>
              </a:r>
              <a:r>
                <a:rPr b="1" i="0" lang="en" sz="1500" u="none" cap="none" strike="noStrike">
                  <a:solidFill>
                    <a:srgbClr val="0C0D0E"/>
                  </a:solidFill>
                  <a:latin typeface="Dosis"/>
                  <a:ea typeface="Dosis"/>
                  <a:cs typeface="Dosis"/>
                  <a:sym typeface="Dosis"/>
                </a:rPr>
                <a:t>A</a:t>
              </a:r>
              <a:r>
                <a:rPr b="0" i="0" lang="en" sz="1500" u="none" cap="none" strike="noStrike">
                  <a:solidFill>
                    <a:srgbClr val="0C0D0E"/>
                  </a:solidFill>
                  <a:latin typeface="Dosis"/>
                  <a:ea typeface="Dosis"/>
                  <a:cs typeface="Dosis"/>
                  <a:sym typeface="Dosis"/>
                </a:rPr>
                <a:t>CADEMIC AND </a:t>
              </a:r>
              <a:r>
                <a:rPr b="1" i="0" lang="en" sz="1500" u="none" cap="none" strike="noStrike">
                  <a:solidFill>
                    <a:srgbClr val="0C0D0E"/>
                  </a:solidFill>
                  <a:latin typeface="Dosis"/>
                  <a:ea typeface="Dosis"/>
                  <a:cs typeface="Dosis"/>
                  <a:sym typeface="Dosis"/>
                </a:rPr>
                <a:t>C</a:t>
              </a:r>
              <a:r>
                <a:rPr b="0" i="0" lang="en" sz="1500" u="none" cap="none" strike="noStrike">
                  <a:solidFill>
                    <a:srgbClr val="0C0D0E"/>
                  </a:solidFill>
                  <a:latin typeface="Dosis"/>
                  <a:ea typeface="Dosis"/>
                  <a:cs typeface="Dosis"/>
                  <a:sym typeface="Dosis"/>
                </a:rPr>
                <a:t>REATIVE </a:t>
              </a:r>
              <a:r>
                <a:rPr b="1" i="0" lang="en" sz="1500" u="none" cap="none" strike="noStrike">
                  <a:solidFill>
                    <a:srgbClr val="0C0D0E"/>
                  </a:solidFill>
                  <a:latin typeface="Dosis"/>
                  <a:ea typeface="Dosis"/>
                  <a:cs typeface="Dosis"/>
                  <a:sym typeface="Dosis"/>
                </a:rPr>
                <a:t>E</a:t>
              </a:r>
              <a:r>
                <a:rPr b="0" i="0" lang="en" sz="1500" u="none" cap="none" strike="noStrike">
                  <a:solidFill>
                    <a:srgbClr val="0C0D0E"/>
                  </a:solidFill>
                  <a:latin typeface="Dosis"/>
                  <a:ea typeface="Dosis"/>
                  <a:cs typeface="Dosis"/>
                  <a:sym typeface="Dosis"/>
                </a:rPr>
                <a:t>XCELLENCE</a:t>
              </a:r>
              <a:endParaRPr sz="700"/>
            </a:p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500" u="none" cap="none" strike="noStrike">
                <a:solidFill>
                  <a:srgbClr val="0C0D0E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314" name="Google Shape;314;p51"/>
            <p:cNvSpPr txBox="1"/>
            <p:nvPr/>
          </p:nvSpPr>
          <p:spPr>
            <a:xfrm>
              <a:off x="0" y="2789249"/>
              <a:ext cx="12190722" cy="6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51"/>
            <p:cNvSpPr txBox="1"/>
            <p:nvPr/>
          </p:nvSpPr>
          <p:spPr>
            <a:xfrm>
              <a:off x="0" y="-85725"/>
              <a:ext cx="12190722" cy="9340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100" u="none" cap="none" strike="noStrike">
                  <a:solidFill>
                    <a:srgbClr val="0C0D0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Piggott PACE</a:t>
              </a:r>
              <a:endParaRPr sz="70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3089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2"/>
          <p:cNvSpPr/>
          <p:nvPr/>
        </p:nvSpPr>
        <p:spPr>
          <a:xfrm>
            <a:off x="1040825" y="208623"/>
            <a:ext cx="6942735" cy="4708437"/>
          </a:xfrm>
          <a:custGeom>
            <a:rect b="b" l="l" r="r" t="t"/>
            <a:pathLst>
              <a:path extrusionOk="0" h="9416874" w="13885470">
                <a:moveTo>
                  <a:pt x="0" y="0"/>
                </a:moveTo>
                <a:lnTo>
                  <a:pt x="13885470" y="0"/>
                </a:lnTo>
                <a:lnTo>
                  <a:pt x="13885470" y="9416873"/>
                </a:lnTo>
                <a:lnTo>
                  <a:pt x="0" y="9416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52"/>
          <p:cNvSpPr/>
          <p:nvPr/>
        </p:nvSpPr>
        <p:spPr>
          <a:xfrm>
            <a:off x="7337469" y="-334745"/>
            <a:ext cx="1292181" cy="2511306"/>
          </a:xfrm>
          <a:custGeom>
            <a:rect b="b" l="l" r="r" t="t"/>
            <a:pathLst>
              <a:path extrusionOk="0" h="5022612" w="2584362">
                <a:moveTo>
                  <a:pt x="0" y="0"/>
                </a:moveTo>
                <a:lnTo>
                  <a:pt x="2584362" y="0"/>
                </a:lnTo>
                <a:lnTo>
                  <a:pt x="2584362" y="5022612"/>
                </a:lnTo>
                <a:lnTo>
                  <a:pt x="0" y="5022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52"/>
          <p:cNvSpPr/>
          <p:nvPr/>
        </p:nvSpPr>
        <p:spPr>
          <a:xfrm rot="-2277164">
            <a:off x="583548" y="484213"/>
            <a:ext cx="499776" cy="476037"/>
          </a:xfrm>
          <a:custGeom>
            <a:rect b="b" l="l" r="r" t="t"/>
            <a:pathLst>
              <a:path extrusionOk="0" h="952073" w="999552">
                <a:moveTo>
                  <a:pt x="0" y="0"/>
                </a:moveTo>
                <a:lnTo>
                  <a:pt x="999552" y="0"/>
                </a:lnTo>
                <a:lnTo>
                  <a:pt x="999552" y="952073"/>
                </a:lnTo>
                <a:lnTo>
                  <a:pt x="0" y="952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52"/>
          <p:cNvSpPr/>
          <p:nvPr/>
        </p:nvSpPr>
        <p:spPr>
          <a:xfrm>
            <a:off x="648251" y="1197292"/>
            <a:ext cx="364386" cy="364385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D774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52"/>
          <p:cNvSpPr/>
          <p:nvPr/>
        </p:nvSpPr>
        <p:spPr>
          <a:xfrm>
            <a:off x="620062" y="2471771"/>
            <a:ext cx="420763" cy="2162799"/>
          </a:xfrm>
          <a:custGeom>
            <a:rect b="b" l="l" r="r" t="t"/>
            <a:pathLst>
              <a:path extrusionOk="0" h="4325598" w="841525">
                <a:moveTo>
                  <a:pt x="0" y="0"/>
                </a:moveTo>
                <a:lnTo>
                  <a:pt x="841526" y="0"/>
                </a:lnTo>
                <a:lnTo>
                  <a:pt x="841526" y="4325598"/>
                </a:lnTo>
                <a:lnTo>
                  <a:pt x="0" y="4325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52"/>
          <p:cNvSpPr txBox="1"/>
          <p:nvPr/>
        </p:nvSpPr>
        <p:spPr>
          <a:xfrm>
            <a:off x="1591413" y="809818"/>
            <a:ext cx="5746057" cy="23904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All students in kindergarten - second grade receive enrichment (Discovery) class each week.  These classes focus on skills such as critical thinking, problem solving, STEM, and creativity. </a:t>
            </a:r>
            <a:endParaRPr sz="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Students who are identified begin small groups in 3rd grade.  </a:t>
            </a:r>
            <a:endParaRPr sz="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Currently Piggott School District serves 30 students in 3rd-6th grade and 43 high school students.  </a:t>
            </a:r>
            <a:endParaRPr sz="7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A5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3"/>
          <p:cNvSpPr/>
          <p:nvPr/>
        </p:nvSpPr>
        <p:spPr>
          <a:xfrm rot="-5400000">
            <a:off x="8064634" y="-270538"/>
            <a:ext cx="1130032" cy="2917923"/>
          </a:xfrm>
          <a:custGeom>
            <a:rect b="b" l="l" r="r" t="t"/>
            <a:pathLst>
              <a:path extrusionOk="0" h="5835846" w="2260064">
                <a:moveTo>
                  <a:pt x="0" y="0"/>
                </a:moveTo>
                <a:lnTo>
                  <a:pt x="2260064" y="0"/>
                </a:lnTo>
                <a:lnTo>
                  <a:pt x="2260064" y="5835846"/>
                </a:lnTo>
                <a:lnTo>
                  <a:pt x="0" y="5835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53"/>
          <p:cNvSpPr/>
          <p:nvPr/>
        </p:nvSpPr>
        <p:spPr>
          <a:xfrm rot="2936745">
            <a:off x="5912820" y="950405"/>
            <a:ext cx="499776" cy="476036"/>
          </a:xfrm>
          <a:custGeom>
            <a:rect b="b" l="l" r="r" t="t"/>
            <a:pathLst>
              <a:path extrusionOk="0" h="952073" w="999552">
                <a:moveTo>
                  <a:pt x="0" y="0"/>
                </a:moveTo>
                <a:lnTo>
                  <a:pt x="999552" y="0"/>
                </a:lnTo>
                <a:lnTo>
                  <a:pt x="999552" y="952073"/>
                </a:lnTo>
                <a:lnTo>
                  <a:pt x="0" y="952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53"/>
          <p:cNvSpPr/>
          <p:nvPr/>
        </p:nvSpPr>
        <p:spPr>
          <a:xfrm rot="10800000">
            <a:off x="6506314" y="1006230"/>
            <a:ext cx="364386" cy="364385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D774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3" name="Google Shape;333;p53"/>
          <p:cNvGrpSpPr/>
          <p:nvPr/>
        </p:nvGrpSpPr>
        <p:grpSpPr>
          <a:xfrm>
            <a:off x="478829" y="1510072"/>
            <a:ext cx="8049778" cy="1451793"/>
            <a:chOff x="0" y="-38100"/>
            <a:chExt cx="4240212" cy="764730"/>
          </a:xfrm>
        </p:grpSpPr>
        <p:sp>
          <p:nvSpPr>
            <p:cNvPr id="334" name="Google Shape;334;p53"/>
            <p:cNvSpPr/>
            <p:nvPr/>
          </p:nvSpPr>
          <p:spPr>
            <a:xfrm>
              <a:off x="0" y="0"/>
              <a:ext cx="4240212" cy="726630"/>
            </a:xfrm>
            <a:custGeom>
              <a:rect b="b" l="l" r="r" t="t"/>
              <a:pathLst>
                <a:path extrusionOk="0" h="726630" w="4240212">
                  <a:moveTo>
                    <a:pt x="0" y="0"/>
                  </a:moveTo>
                  <a:lnTo>
                    <a:pt x="4240212" y="0"/>
                  </a:lnTo>
                  <a:lnTo>
                    <a:pt x="4240212" y="726630"/>
                  </a:lnTo>
                  <a:lnTo>
                    <a:pt x="0" y="726630"/>
                  </a:lnTo>
                  <a:close/>
                </a:path>
              </a:pathLst>
            </a:custGeom>
            <a:solidFill>
              <a:srgbClr val="FDC640"/>
            </a:solidFill>
            <a:ln>
              <a:noFill/>
            </a:ln>
          </p:spPr>
        </p:sp>
        <p:sp>
          <p:nvSpPr>
            <p:cNvPr id="335" name="Google Shape;335;p53"/>
            <p:cNvSpPr txBox="1"/>
            <p:nvPr/>
          </p:nvSpPr>
          <p:spPr>
            <a:xfrm>
              <a:off x="0" y="-38100"/>
              <a:ext cx="4240212" cy="7647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53"/>
          <p:cNvGrpSpPr/>
          <p:nvPr/>
        </p:nvGrpSpPr>
        <p:grpSpPr>
          <a:xfrm>
            <a:off x="514350" y="3144149"/>
            <a:ext cx="8115300" cy="1651546"/>
            <a:chOff x="0" y="-57150"/>
            <a:chExt cx="4274726" cy="869950"/>
          </a:xfrm>
        </p:grpSpPr>
        <p:sp>
          <p:nvSpPr>
            <p:cNvPr id="337" name="Google Shape;337;p53"/>
            <p:cNvSpPr/>
            <p:nvPr/>
          </p:nvSpPr>
          <p:spPr>
            <a:xfrm>
              <a:off x="0" y="0"/>
              <a:ext cx="4274726" cy="812800"/>
            </a:xfrm>
            <a:custGeom>
              <a:rect b="b" l="l" r="r" t="t"/>
              <a:pathLst>
                <a:path extrusionOk="0" h="812800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C640"/>
            </a:solidFill>
            <a:ln>
              <a:noFill/>
            </a:ln>
          </p:spPr>
        </p:sp>
        <p:sp>
          <p:nvSpPr>
            <p:cNvPr id="338" name="Google Shape;338;p53"/>
            <p:cNvSpPr txBox="1"/>
            <p:nvPr/>
          </p:nvSpPr>
          <p:spPr>
            <a:xfrm>
              <a:off x="0" y="-57150"/>
              <a:ext cx="4274726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Grades 3-6 identified students are served in small groups for a minimum of 150 minutes each week. I focus on higher level thinking and students work on a variety of projects throughout the year. I try to coordinate activities around topics and skills from the regular classroom as well as acceleration of topics.</a:t>
              </a:r>
              <a:endParaRPr sz="700"/>
            </a:p>
            <a:p>
              <a:pPr indent="0" lvl="0" marL="0" marR="0" rtl="0" algn="ctr">
                <a:lnSpc>
                  <a:spcPct val="917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" name="Google Shape;339;p53"/>
          <p:cNvGrpSpPr/>
          <p:nvPr/>
        </p:nvGrpSpPr>
        <p:grpSpPr>
          <a:xfrm>
            <a:off x="787285" y="542925"/>
            <a:ext cx="3855813" cy="1039478"/>
            <a:chOff x="0" y="76200"/>
            <a:chExt cx="10282167" cy="2771941"/>
          </a:xfrm>
        </p:grpSpPr>
        <p:sp>
          <p:nvSpPr>
            <p:cNvPr id="340" name="Google Shape;340;p53"/>
            <p:cNvSpPr txBox="1"/>
            <p:nvPr/>
          </p:nvSpPr>
          <p:spPr>
            <a:xfrm>
              <a:off x="0" y="76200"/>
              <a:ext cx="10282167" cy="1601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200" u="none" cap="none" strike="noStrike">
                  <a:solidFill>
                    <a:srgbClr val="FFFFFF"/>
                  </a:solidFill>
                  <a:latin typeface="Ultra"/>
                  <a:ea typeface="Ultra"/>
                  <a:cs typeface="Ultra"/>
                  <a:sym typeface="Ultra"/>
                </a:rPr>
                <a:t>Program Options</a:t>
              </a:r>
              <a:endParaRPr sz="700"/>
            </a:p>
          </p:txBody>
        </p:sp>
        <p:sp>
          <p:nvSpPr>
            <p:cNvPr id="341" name="Google Shape;341;p53"/>
            <p:cNvSpPr txBox="1"/>
            <p:nvPr/>
          </p:nvSpPr>
          <p:spPr>
            <a:xfrm>
              <a:off x="0" y="2162341"/>
              <a:ext cx="10282167" cy="68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53"/>
          <p:cNvSpPr txBox="1"/>
          <p:nvPr/>
        </p:nvSpPr>
        <p:spPr>
          <a:xfrm>
            <a:off x="628954" y="1724864"/>
            <a:ext cx="7749525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High school students are served through advanced and college level courses.  We also offer a GT Seminar class which is project based and focuses on higher level thinking, research, and creativity.   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 BOARD MEMBERS</a:t>
            </a:r>
            <a:endParaRPr/>
          </a:p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President-- Jennifer Rahn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Vice-President-- Jacob Richardson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Secretary-- Rob Chandler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Member-- Fallon Winscott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Member-- Kristin Crittenden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3089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/>
          <p:nvPr/>
        </p:nvSpPr>
        <p:spPr>
          <a:xfrm>
            <a:off x="317841" y="185985"/>
            <a:ext cx="2414952" cy="1806430"/>
          </a:xfrm>
          <a:custGeom>
            <a:rect b="b" l="l" r="r" t="t"/>
            <a:pathLst>
              <a:path extrusionOk="0" h="3612860" w="4829904">
                <a:moveTo>
                  <a:pt x="0" y="0"/>
                </a:moveTo>
                <a:lnTo>
                  <a:pt x="4829904" y="0"/>
                </a:lnTo>
                <a:lnTo>
                  <a:pt x="4829904" y="3612859"/>
                </a:lnTo>
                <a:lnTo>
                  <a:pt x="0" y="3612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54"/>
          <p:cNvSpPr/>
          <p:nvPr/>
        </p:nvSpPr>
        <p:spPr>
          <a:xfrm>
            <a:off x="6466539" y="273301"/>
            <a:ext cx="2282522" cy="1719115"/>
          </a:xfrm>
          <a:custGeom>
            <a:rect b="b" l="l" r="r" t="t"/>
            <a:pathLst>
              <a:path extrusionOk="0" h="3438230" w="4565044">
                <a:moveTo>
                  <a:pt x="0" y="0"/>
                </a:moveTo>
                <a:lnTo>
                  <a:pt x="4565044" y="0"/>
                </a:lnTo>
                <a:lnTo>
                  <a:pt x="4565044" y="3438229"/>
                </a:lnTo>
                <a:lnTo>
                  <a:pt x="0" y="3438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54"/>
          <p:cNvSpPr/>
          <p:nvPr/>
        </p:nvSpPr>
        <p:spPr>
          <a:xfrm>
            <a:off x="2133451" y="2150878"/>
            <a:ext cx="4333088" cy="2749844"/>
          </a:xfrm>
          <a:custGeom>
            <a:rect b="b" l="l" r="r" t="t"/>
            <a:pathLst>
              <a:path extrusionOk="0" h="5499688" w="8666176">
                <a:moveTo>
                  <a:pt x="0" y="0"/>
                </a:moveTo>
                <a:lnTo>
                  <a:pt x="8666176" y="0"/>
                </a:lnTo>
                <a:lnTo>
                  <a:pt x="8666176" y="5499688"/>
                </a:lnTo>
                <a:lnTo>
                  <a:pt x="0" y="5499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54"/>
          <p:cNvSpPr txBox="1"/>
          <p:nvPr/>
        </p:nvSpPr>
        <p:spPr>
          <a:xfrm>
            <a:off x="3100957" y="352584"/>
            <a:ext cx="2630983" cy="89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GT Seminar Fair Project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Pfeiffer Farm Structures  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A5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5"/>
          <p:cNvSpPr/>
          <p:nvPr/>
        </p:nvSpPr>
        <p:spPr>
          <a:xfrm>
            <a:off x="514350" y="197505"/>
            <a:ext cx="2553634" cy="2902612"/>
          </a:xfrm>
          <a:custGeom>
            <a:rect b="b" l="l" r="r" t="t"/>
            <a:pathLst>
              <a:path extrusionOk="0" h="5805223" w="5107267">
                <a:moveTo>
                  <a:pt x="0" y="0"/>
                </a:moveTo>
                <a:lnTo>
                  <a:pt x="5107267" y="0"/>
                </a:lnTo>
                <a:lnTo>
                  <a:pt x="5107267" y="5805223"/>
                </a:lnTo>
                <a:lnTo>
                  <a:pt x="0" y="5805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55"/>
          <p:cNvSpPr/>
          <p:nvPr/>
        </p:nvSpPr>
        <p:spPr>
          <a:xfrm>
            <a:off x="3481727" y="197505"/>
            <a:ext cx="2180545" cy="2902612"/>
          </a:xfrm>
          <a:custGeom>
            <a:rect b="b" l="l" r="r" t="t"/>
            <a:pathLst>
              <a:path extrusionOk="0" h="5805223" w="4361090">
                <a:moveTo>
                  <a:pt x="0" y="0"/>
                </a:moveTo>
                <a:lnTo>
                  <a:pt x="4361090" y="0"/>
                </a:lnTo>
                <a:lnTo>
                  <a:pt x="4361090" y="5805223"/>
                </a:lnTo>
                <a:lnTo>
                  <a:pt x="0" y="5805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55"/>
          <p:cNvSpPr/>
          <p:nvPr/>
        </p:nvSpPr>
        <p:spPr>
          <a:xfrm>
            <a:off x="6005358" y="280466"/>
            <a:ext cx="2510221" cy="2902612"/>
          </a:xfrm>
          <a:custGeom>
            <a:rect b="b" l="l" r="r" t="t"/>
            <a:pathLst>
              <a:path extrusionOk="0" h="5805223" w="5020443">
                <a:moveTo>
                  <a:pt x="0" y="0"/>
                </a:moveTo>
                <a:lnTo>
                  <a:pt x="5020443" y="0"/>
                </a:lnTo>
                <a:lnTo>
                  <a:pt x="5020443" y="5805223"/>
                </a:lnTo>
                <a:lnTo>
                  <a:pt x="0" y="5805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55"/>
          <p:cNvSpPr txBox="1"/>
          <p:nvPr/>
        </p:nvSpPr>
        <p:spPr>
          <a:xfrm>
            <a:off x="1171821" y="3467734"/>
            <a:ext cx="6530257" cy="89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6th Grade Carnival Project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Students created a game, calculated price points, collected data, and determined if their game was profitable.  </a:t>
            </a:r>
            <a:endParaRPr sz="7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3089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/>
          <p:nvPr/>
        </p:nvSpPr>
        <p:spPr>
          <a:xfrm>
            <a:off x="5132819" y="514350"/>
            <a:ext cx="2300496" cy="2991633"/>
          </a:xfrm>
          <a:custGeom>
            <a:rect b="b" l="l" r="r" t="t"/>
            <a:pathLst>
              <a:path extrusionOk="0" h="5983266" w="4600993">
                <a:moveTo>
                  <a:pt x="0" y="0"/>
                </a:moveTo>
                <a:lnTo>
                  <a:pt x="4600993" y="0"/>
                </a:lnTo>
                <a:lnTo>
                  <a:pt x="4600993" y="5983266"/>
                </a:lnTo>
                <a:lnTo>
                  <a:pt x="0" y="59832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56"/>
          <p:cNvSpPr/>
          <p:nvPr/>
        </p:nvSpPr>
        <p:spPr>
          <a:xfrm>
            <a:off x="1585750" y="540810"/>
            <a:ext cx="2567095" cy="2965173"/>
          </a:xfrm>
          <a:custGeom>
            <a:rect b="b" l="l" r="r" t="t"/>
            <a:pathLst>
              <a:path extrusionOk="0" h="5930346" w="5134189">
                <a:moveTo>
                  <a:pt x="0" y="0"/>
                </a:moveTo>
                <a:lnTo>
                  <a:pt x="5134189" y="0"/>
                </a:lnTo>
                <a:lnTo>
                  <a:pt x="5134189" y="5930346"/>
                </a:lnTo>
                <a:lnTo>
                  <a:pt x="0" y="5930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56"/>
          <p:cNvSpPr txBox="1"/>
          <p:nvPr/>
        </p:nvSpPr>
        <p:spPr>
          <a:xfrm>
            <a:off x="2727788" y="3647675"/>
            <a:ext cx="3555279" cy="5902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5th Grade Creative Writing/ Doodle Project </a:t>
            </a:r>
            <a:endParaRPr sz="7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A5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7"/>
          <p:cNvSpPr/>
          <p:nvPr/>
        </p:nvSpPr>
        <p:spPr>
          <a:xfrm>
            <a:off x="5501077" y="226003"/>
            <a:ext cx="2838210" cy="2081962"/>
          </a:xfrm>
          <a:custGeom>
            <a:rect b="b" l="l" r="r" t="t"/>
            <a:pathLst>
              <a:path extrusionOk="0" h="4163924" w="5676421">
                <a:moveTo>
                  <a:pt x="0" y="0"/>
                </a:moveTo>
                <a:lnTo>
                  <a:pt x="5676421" y="0"/>
                </a:lnTo>
                <a:lnTo>
                  <a:pt x="5676421" y="4163924"/>
                </a:lnTo>
                <a:lnTo>
                  <a:pt x="0" y="4163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57"/>
          <p:cNvSpPr txBox="1"/>
          <p:nvPr/>
        </p:nvSpPr>
        <p:spPr>
          <a:xfrm>
            <a:off x="932350" y="2146199"/>
            <a:ext cx="2471663" cy="290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4th Grade Bottle Buddy</a:t>
            </a:r>
            <a:endParaRPr sz="700"/>
          </a:p>
        </p:txBody>
      </p:sp>
      <p:sp>
        <p:nvSpPr>
          <p:cNvPr id="372" name="Google Shape;372;p57"/>
          <p:cNvSpPr/>
          <p:nvPr/>
        </p:nvSpPr>
        <p:spPr>
          <a:xfrm>
            <a:off x="764541" y="168576"/>
            <a:ext cx="2807280" cy="2010960"/>
          </a:xfrm>
          <a:custGeom>
            <a:rect b="b" l="l" r="r" t="t"/>
            <a:pathLst>
              <a:path extrusionOk="0" h="4021920" w="5614560">
                <a:moveTo>
                  <a:pt x="0" y="0"/>
                </a:moveTo>
                <a:lnTo>
                  <a:pt x="5614560" y="0"/>
                </a:lnTo>
                <a:lnTo>
                  <a:pt x="5614560" y="4021920"/>
                </a:lnTo>
                <a:lnTo>
                  <a:pt x="0" y="4021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57"/>
          <p:cNvSpPr/>
          <p:nvPr/>
        </p:nvSpPr>
        <p:spPr>
          <a:xfrm>
            <a:off x="932350" y="2509530"/>
            <a:ext cx="2306898" cy="2481285"/>
          </a:xfrm>
          <a:custGeom>
            <a:rect b="b" l="l" r="r" t="t"/>
            <a:pathLst>
              <a:path extrusionOk="0" h="4962571" w="4613796">
                <a:moveTo>
                  <a:pt x="0" y="0"/>
                </a:moveTo>
                <a:lnTo>
                  <a:pt x="4613796" y="0"/>
                </a:lnTo>
                <a:lnTo>
                  <a:pt x="4613796" y="4962571"/>
                </a:lnTo>
                <a:lnTo>
                  <a:pt x="0" y="4962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57"/>
          <p:cNvSpPr txBox="1"/>
          <p:nvPr/>
        </p:nvSpPr>
        <p:spPr>
          <a:xfrm>
            <a:off x="5032260" y="2403056"/>
            <a:ext cx="3921026" cy="5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3rd grade Book Study: 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Miraculous Journey of Edward Tulane</a:t>
            </a:r>
            <a:endParaRPr sz="7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3089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8"/>
          <p:cNvSpPr/>
          <p:nvPr/>
        </p:nvSpPr>
        <p:spPr>
          <a:xfrm>
            <a:off x="400443" y="1805471"/>
            <a:ext cx="3158062" cy="2823679"/>
          </a:xfrm>
          <a:custGeom>
            <a:rect b="b" l="l" r="r" t="t"/>
            <a:pathLst>
              <a:path extrusionOk="0" h="5647357" w="6316123">
                <a:moveTo>
                  <a:pt x="0" y="0"/>
                </a:moveTo>
                <a:lnTo>
                  <a:pt x="6316123" y="0"/>
                </a:lnTo>
                <a:lnTo>
                  <a:pt x="6316123" y="5647357"/>
                </a:lnTo>
                <a:lnTo>
                  <a:pt x="0" y="56473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58"/>
          <p:cNvSpPr/>
          <p:nvPr/>
        </p:nvSpPr>
        <p:spPr>
          <a:xfrm>
            <a:off x="5843096" y="1805471"/>
            <a:ext cx="2786555" cy="3026545"/>
          </a:xfrm>
          <a:custGeom>
            <a:rect b="b" l="l" r="r" t="t"/>
            <a:pathLst>
              <a:path extrusionOk="0" h="6053089" w="5573109">
                <a:moveTo>
                  <a:pt x="0" y="0"/>
                </a:moveTo>
                <a:lnTo>
                  <a:pt x="5573109" y="0"/>
                </a:lnTo>
                <a:lnTo>
                  <a:pt x="5573109" y="6053089"/>
                </a:lnTo>
                <a:lnTo>
                  <a:pt x="0" y="6053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58"/>
          <p:cNvSpPr txBox="1"/>
          <p:nvPr/>
        </p:nvSpPr>
        <p:spPr>
          <a:xfrm>
            <a:off x="1834413" y="169113"/>
            <a:ext cx="5660740" cy="14972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Odyssey of the Mind State Tournament 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April 2024</a:t>
            </a:r>
            <a:endParaRPr sz="7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3089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9"/>
          <p:cNvSpPr/>
          <p:nvPr/>
        </p:nvSpPr>
        <p:spPr>
          <a:xfrm>
            <a:off x="1334524" y="211043"/>
            <a:ext cx="1966666" cy="2558333"/>
          </a:xfrm>
          <a:custGeom>
            <a:rect b="b" l="l" r="r" t="t"/>
            <a:pathLst>
              <a:path extrusionOk="0" h="5116665" w="3933332">
                <a:moveTo>
                  <a:pt x="0" y="0"/>
                </a:moveTo>
                <a:lnTo>
                  <a:pt x="3933332" y="0"/>
                </a:lnTo>
                <a:lnTo>
                  <a:pt x="3933332" y="5116665"/>
                </a:lnTo>
                <a:lnTo>
                  <a:pt x="0" y="5116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59"/>
          <p:cNvSpPr/>
          <p:nvPr/>
        </p:nvSpPr>
        <p:spPr>
          <a:xfrm>
            <a:off x="3592029" y="211043"/>
            <a:ext cx="1959943" cy="2558333"/>
          </a:xfrm>
          <a:custGeom>
            <a:rect b="b" l="l" r="r" t="t"/>
            <a:pathLst>
              <a:path extrusionOk="0" h="5116665" w="3919886">
                <a:moveTo>
                  <a:pt x="0" y="0"/>
                </a:moveTo>
                <a:lnTo>
                  <a:pt x="3919886" y="0"/>
                </a:lnTo>
                <a:lnTo>
                  <a:pt x="3919886" y="5116665"/>
                </a:lnTo>
                <a:lnTo>
                  <a:pt x="0" y="5116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59"/>
          <p:cNvSpPr/>
          <p:nvPr/>
        </p:nvSpPr>
        <p:spPr>
          <a:xfrm>
            <a:off x="5772999" y="211043"/>
            <a:ext cx="2044896" cy="2558333"/>
          </a:xfrm>
          <a:custGeom>
            <a:rect b="b" l="l" r="r" t="t"/>
            <a:pathLst>
              <a:path extrusionOk="0" h="5116665" w="4089791">
                <a:moveTo>
                  <a:pt x="0" y="0"/>
                </a:moveTo>
                <a:lnTo>
                  <a:pt x="4089791" y="0"/>
                </a:lnTo>
                <a:lnTo>
                  <a:pt x="4089791" y="5116665"/>
                </a:lnTo>
                <a:lnTo>
                  <a:pt x="0" y="5116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59"/>
          <p:cNvSpPr txBox="1"/>
          <p:nvPr/>
        </p:nvSpPr>
        <p:spPr>
          <a:xfrm>
            <a:off x="2881610" y="3166142"/>
            <a:ext cx="3380780" cy="1829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Odyssey of the Mind </a:t>
            </a:r>
            <a:endParaRPr sz="700"/>
          </a:p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 Finals</a:t>
            </a:r>
            <a:endParaRPr sz="700"/>
          </a:p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Ames, Iowa </a:t>
            </a:r>
            <a:endParaRPr sz="700"/>
          </a:p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2024</a:t>
            </a:r>
            <a:endParaRPr sz="7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3089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0"/>
          <p:cNvSpPr/>
          <p:nvPr/>
        </p:nvSpPr>
        <p:spPr>
          <a:xfrm>
            <a:off x="6658370" y="221413"/>
            <a:ext cx="2146441" cy="2634269"/>
          </a:xfrm>
          <a:custGeom>
            <a:rect b="b" l="l" r="r" t="t"/>
            <a:pathLst>
              <a:path extrusionOk="0" h="5268537" w="4292882">
                <a:moveTo>
                  <a:pt x="0" y="0"/>
                </a:moveTo>
                <a:lnTo>
                  <a:pt x="4292882" y="0"/>
                </a:lnTo>
                <a:lnTo>
                  <a:pt x="4292882" y="5268537"/>
                </a:lnTo>
                <a:lnTo>
                  <a:pt x="0" y="52685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60"/>
          <p:cNvSpPr/>
          <p:nvPr/>
        </p:nvSpPr>
        <p:spPr>
          <a:xfrm>
            <a:off x="3757462" y="2073708"/>
            <a:ext cx="2500165" cy="2924925"/>
          </a:xfrm>
          <a:custGeom>
            <a:rect b="b" l="l" r="r" t="t"/>
            <a:pathLst>
              <a:path extrusionOk="0" h="5849849" w="5000330">
                <a:moveTo>
                  <a:pt x="0" y="0"/>
                </a:moveTo>
                <a:lnTo>
                  <a:pt x="5000331" y="0"/>
                </a:lnTo>
                <a:lnTo>
                  <a:pt x="5000331" y="5849849"/>
                </a:lnTo>
                <a:lnTo>
                  <a:pt x="0" y="5849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60"/>
          <p:cNvSpPr/>
          <p:nvPr/>
        </p:nvSpPr>
        <p:spPr>
          <a:xfrm>
            <a:off x="175162" y="221413"/>
            <a:ext cx="2950862" cy="2073708"/>
          </a:xfrm>
          <a:custGeom>
            <a:rect b="b" l="l" r="r" t="t"/>
            <a:pathLst>
              <a:path extrusionOk="0" h="4147415" w="5901723">
                <a:moveTo>
                  <a:pt x="0" y="0"/>
                </a:moveTo>
                <a:lnTo>
                  <a:pt x="5901723" y="0"/>
                </a:lnTo>
                <a:lnTo>
                  <a:pt x="5901723" y="4147415"/>
                </a:lnTo>
                <a:lnTo>
                  <a:pt x="0" y="4147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3089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1"/>
          <p:cNvSpPr/>
          <p:nvPr/>
        </p:nvSpPr>
        <p:spPr>
          <a:xfrm>
            <a:off x="192263" y="236283"/>
            <a:ext cx="2917084" cy="2123798"/>
          </a:xfrm>
          <a:custGeom>
            <a:rect b="b" l="l" r="r" t="t"/>
            <a:pathLst>
              <a:path extrusionOk="0" h="4247595" w="5834167">
                <a:moveTo>
                  <a:pt x="0" y="0"/>
                </a:moveTo>
                <a:lnTo>
                  <a:pt x="5834167" y="0"/>
                </a:lnTo>
                <a:lnTo>
                  <a:pt x="5834167" y="4247594"/>
                </a:lnTo>
                <a:lnTo>
                  <a:pt x="0" y="4247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61"/>
          <p:cNvSpPr/>
          <p:nvPr/>
        </p:nvSpPr>
        <p:spPr>
          <a:xfrm>
            <a:off x="4092521" y="145385"/>
            <a:ext cx="4236786" cy="2094282"/>
          </a:xfrm>
          <a:custGeom>
            <a:rect b="b" l="l" r="r" t="t"/>
            <a:pathLst>
              <a:path extrusionOk="0" h="4188563" w="8473572">
                <a:moveTo>
                  <a:pt x="0" y="0"/>
                </a:moveTo>
                <a:lnTo>
                  <a:pt x="8473572" y="0"/>
                </a:lnTo>
                <a:lnTo>
                  <a:pt x="8473572" y="4188563"/>
                </a:lnTo>
                <a:lnTo>
                  <a:pt x="0" y="4188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61"/>
          <p:cNvSpPr/>
          <p:nvPr/>
        </p:nvSpPr>
        <p:spPr>
          <a:xfrm>
            <a:off x="2521257" y="2354998"/>
            <a:ext cx="3977045" cy="2788503"/>
          </a:xfrm>
          <a:custGeom>
            <a:rect b="b" l="l" r="r" t="t"/>
            <a:pathLst>
              <a:path extrusionOk="0" h="5577005" w="7954089">
                <a:moveTo>
                  <a:pt x="0" y="0"/>
                </a:moveTo>
                <a:lnTo>
                  <a:pt x="7954089" y="0"/>
                </a:lnTo>
                <a:lnTo>
                  <a:pt x="7954089" y="5577005"/>
                </a:lnTo>
                <a:lnTo>
                  <a:pt x="0" y="5577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3089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2"/>
          <p:cNvSpPr/>
          <p:nvPr/>
        </p:nvSpPr>
        <p:spPr>
          <a:xfrm>
            <a:off x="1217517" y="150257"/>
            <a:ext cx="2768328" cy="2846224"/>
          </a:xfrm>
          <a:custGeom>
            <a:rect b="b" l="l" r="r" t="t"/>
            <a:pathLst>
              <a:path extrusionOk="0" h="5692448" w="5536655">
                <a:moveTo>
                  <a:pt x="0" y="0"/>
                </a:moveTo>
                <a:lnTo>
                  <a:pt x="5536654" y="0"/>
                </a:lnTo>
                <a:lnTo>
                  <a:pt x="5536654" y="5692448"/>
                </a:lnTo>
                <a:lnTo>
                  <a:pt x="0" y="5692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62"/>
          <p:cNvSpPr/>
          <p:nvPr/>
        </p:nvSpPr>
        <p:spPr>
          <a:xfrm>
            <a:off x="4572000" y="150257"/>
            <a:ext cx="3972518" cy="2810446"/>
          </a:xfrm>
          <a:custGeom>
            <a:rect b="b" l="l" r="r" t="t"/>
            <a:pathLst>
              <a:path extrusionOk="0" h="5620892" w="7945036">
                <a:moveTo>
                  <a:pt x="0" y="0"/>
                </a:moveTo>
                <a:lnTo>
                  <a:pt x="7945036" y="0"/>
                </a:lnTo>
                <a:lnTo>
                  <a:pt x="7945036" y="5620892"/>
                </a:lnTo>
                <a:lnTo>
                  <a:pt x="0" y="5620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62"/>
          <p:cNvSpPr txBox="1"/>
          <p:nvPr/>
        </p:nvSpPr>
        <p:spPr>
          <a:xfrm>
            <a:off x="1973239" y="3384928"/>
            <a:ext cx="5543870" cy="662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They placed top 20 (17th) in their age division.  There were five countries represented.</a:t>
            </a:r>
            <a:endParaRPr sz="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A51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3"/>
          <p:cNvSpPr/>
          <p:nvPr/>
        </p:nvSpPr>
        <p:spPr>
          <a:xfrm>
            <a:off x="514350" y="719870"/>
            <a:ext cx="2442167" cy="2874153"/>
          </a:xfrm>
          <a:custGeom>
            <a:rect b="b" l="l" r="r" t="t"/>
            <a:pathLst>
              <a:path extrusionOk="0" h="5748307" w="4884333">
                <a:moveTo>
                  <a:pt x="0" y="0"/>
                </a:moveTo>
                <a:lnTo>
                  <a:pt x="4884333" y="0"/>
                </a:lnTo>
                <a:lnTo>
                  <a:pt x="4884333" y="5748306"/>
                </a:lnTo>
                <a:lnTo>
                  <a:pt x="0" y="5748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63"/>
          <p:cNvSpPr txBox="1"/>
          <p:nvPr/>
        </p:nvSpPr>
        <p:spPr>
          <a:xfrm>
            <a:off x="2381696" y="45499"/>
            <a:ext cx="4380607" cy="674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 AAIMS Media Festival Winners </a:t>
            </a:r>
            <a:endParaRPr sz="700"/>
          </a:p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63"/>
          <p:cNvSpPr txBox="1"/>
          <p:nvPr/>
        </p:nvSpPr>
        <p:spPr>
          <a:xfrm>
            <a:off x="700631" y="3596132"/>
            <a:ext cx="2069604" cy="5902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Ryan Crittenden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3rd place animation</a:t>
            </a:r>
            <a:endParaRPr sz="700"/>
          </a:p>
        </p:txBody>
      </p:sp>
      <p:sp>
        <p:nvSpPr>
          <p:cNvPr id="418" name="Google Shape;418;p63"/>
          <p:cNvSpPr txBox="1"/>
          <p:nvPr/>
        </p:nvSpPr>
        <p:spPr>
          <a:xfrm>
            <a:off x="4016903" y="938975"/>
            <a:ext cx="5030093" cy="26904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9-12 Animation 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2nd place Chloie Foster 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6-8 Animation 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1st place Gretchen Simpson and Madelyn Knight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Color photography 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3rd place Khloe Langley </a:t>
            </a:r>
            <a:endParaRPr sz="700"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2nd place Shiloh Rouse 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Staff Information</a:t>
            </a:r>
            <a:endParaRPr/>
          </a:p>
        </p:txBody>
      </p:sp>
      <p:sp>
        <p:nvSpPr>
          <p:cNvPr id="151" name="Google Shape;15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Classified Employees--58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</a:t>
            </a:r>
            <a:r>
              <a:rPr lang="en">
                <a:solidFill>
                  <a:schemeClr val="dk1"/>
                </a:solidFill>
              </a:rPr>
              <a:t>icensed Employees--73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Bachelor of Science in Education-34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Master of Science in Education--37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Educational Specialists–2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National Board </a:t>
            </a:r>
            <a:r>
              <a:rPr lang="en">
                <a:solidFill>
                  <a:schemeClr val="dk1"/>
                </a:solidFill>
              </a:rPr>
              <a:t>Certified--0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Total Employees–131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Piggott Elementary–My School Info 2023-2024</a:t>
            </a:r>
            <a:endParaRPr/>
          </a:p>
        </p:txBody>
      </p:sp>
      <p:sp>
        <p:nvSpPr>
          <p:cNvPr id="424" name="Google Shape;424;p64"/>
          <p:cNvSpPr txBox="1"/>
          <p:nvPr>
            <p:ph idx="1" type="body"/>
          </p:nvPr>
        </p:nvSpPr>
        <p:spPr>
          <a:xfrm>
            <a:off x="311700" y="12210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50">
                <a:solidFill>
                  <a:schemeClr val="dk1"/>
                </a:solidFill>
                <a:highlight>
                  <a:srgbClr val="F4CCCC"/>
                </a:highlight>
              </a:rPr>
              <a:t>Race/Ethnicity Statistics</a:t>
            </a:r>
            <a:endParaRPr b="1" sz="14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750">
              <a:solidFill>
                <a:schemeClr val="dk1"/>
              </a:solidFill>
              <a:highlight>
                <a:srgbClr val="EEEEEE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African American-- 1.2%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Hispanic</a:t>
            </a:r>
            <a:r>
              <a:rPr lang="en">
                <a:solidFill>
                  <a:schemeClr val="dk1"/>
                </a:solidFill>
              </a:rPr>
              <a:t> Latino-- 0.5%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White--97.2%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Two or More Races–0.9%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American</a:t>
            </a:r>
            <a:r>
              <a:rPr lang="en">
                <a:solidFill>
                  <a:schemeClr val="dk1"/>
                </a:solidFill>
              </a:rPr>
              <a:t> Indian–0.2%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25" name="Google Shape;42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4"/>
          <p:cNvSpPr txBox="1"/>
          <p:nvPr/>
        </p:nvSpPr>
        <p:spPr>
          <a:xfrm>
            <a:off x="4661750" y="1162800"/>
            <a:ext cx="2745600" cy="29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7620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50">
                <a:solidFill>
                  <a:schemeClr val="dk1"/>
                </a:solidFill>
              </a:rPr>
              <a:t>School Characteristics</a:t>
            </a:r>
            <a:endParaRPr b="1" sz="19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4CCCC"/>
                </a:highlight>
              </a:rPr>
              <a:t>Enrollment  430</a:t>
            </a:r>
            <a:endParaRPr sz="10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4CCCC"/>
                </a:highlight>
              </a:rPr>
              <a:t>Avg. years teaching Experience 10.6 </a:t>
            </a:r>
            <a:endParaRPr sz="11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4CCCC"/>
                </a:highlight>
              </a:rPr>
              <a:t>Economically Disadvantaged: 68% </a:t>
            </a:r>
            <a:endParaRPr sz="11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4CCCC"/>
                </a:highlight>
              </a:rPr>
              <a:t>Students Eligible to Receive Special Education–27%</a:t>
            </a:r>
            <a:endParaRPr sz="1150">
              <a:solidFill>
                <a:schemeClr val="dk1"/>
              </a:solidFill>
              <a:highlight>
                <a:srgbClr val="F4CCCC"/>
              </a:highlight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616161"/>
              </a:solidFill>
              <a:highlight>
                <a:srgbClr val="EEEEEE"/>
              </a:highligh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PES</a:t>
            </a:r>
            <a:endParaRPr/>
          </a:p>
        </p:txBody>
      </p:sp>
      <p:sp>
        <p:nvSpPr>
          <p:cNvPr id="432" name="Google Shape;432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Instructional Material--Lexia Core 5(K-5), Lexia Power Up(6), iXL--English and Language Arts, HMH Into Math, Reading Eggs, Starfall, Core Knowledge Language Arts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Take Flight for Dyslexia Instruction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Programs offered--Art, Music, PE, Group Guidance, Enrichment, Computer Lab, and Library.  PeeWee Sports of football, volleyball, and basketball.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33" name="Google Shape;43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District State Test Scores</a:t>
            </a:r>
            <a:endParaRPr/>
          </a:p>
        </p:txBody>
      </p:sp>
      <p:sp>
        <p:nvSpPr>
          <p:cNvPr id="439" name="Google Shape;439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</a:t>
            </a:r>
            <a:r>
              <a:rPr lang="en" sz="3063"/>
              <a:t> </a:t>
            </a:r>
            <a:r>
              <a:rPr lang="en" sz="5186">
                <a:solidFill>
                  <a:schemeClr val="dk1"/>
                </a:solidFill>
              </a:rPr>
              <a:t>District Test Scores from 2023-24 Atlas Testing Not available at this time.</a:t>
            </a:r>
            <a:endParaRPr sz="5186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186">
                <a:solidFill>
                  <a:schemeClr val="dk1"/>
                </a:solidFill>
              </a:rPr>
              <a:t>Scheduled to Receive Scores 10/14/24.</a:t>
            </a:r>
            <a:endParaRPr sz="5186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186">
                <a:solidFill>
                  <a:schemeClr val="dk1"/>
                </a:solidFill>
              </a:rPr>
              <a:t>School Letter grades will not be given until Spring of 2025</a:t>
            </a:r>
            <a:endParaRPr sz="5186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ESSA Scores</a:t>
            </a:r>
            <a:endParaRPr/>
          </a:p>
        </p:txBody>
      </p:sp>
      <p:sp>
        <p:nvSpPr>
          <p:cNvPr id="445" name="Google Shape;445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4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</p:txBody>
      </p:sp>
      <p:pic>
        <p:nvPicPr>
          <p:cNvPr id="446" name="Google Shape;44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Forward</a:t>
            </a:r>
            <a:endParaRPr/>
          </a:p>
        </p:txBody>
      </p:sp>
      <p:sp>
        <p:nvSpPr>
          <p:cNvPr id="452" name="Google Shape;452;p68"/>
          <p:cNvSpPr txBox="1"/>
          <p:nvPr>
            <p:ph idx="1" type="body"/>
          </p:nvPr>
        </p:nvSpPr>
        <p:spPr>
          <a:xfrm>
            <a:off x="311700" y="1152475"/>
            <a:ext cx="8520600" cy="38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*	</a:t>
            </a:r>
            <a:r>
              <a:rPr lang="en" sz="1960">
                <a:solidFill>
                  <a:schemeClr val="dk1"/>
                </a:solidFill>
              </a:rPr>
              <a:t>Vertical Alignment of Curriculum–3rd year of Core Knowledge Language Arts Curriculum that is aligned K-8th grades.</a:t>
            </a:r>
            <a:endParaRPr sz="196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60">
                <a:solidFill>
                  <a:schemeClr val="dk1"/>
                </a:solidFill>
              </a:rPr>
              <a:t>*	Provide the best types of curriculum to meet the needs of our students</a:t>
            </a:r>
            <a:endParaRPr sz="196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60">
                <a:solidFill>
                  <a:schemeClr val="dk1"/>
                </a:solidFill>
              </a:rPr>
              <a:t>*	Literacy Specialist has been assigned to Piggott Elementary by the Department of Education.  </a:t>
            </a:r>
            <a:endParaRPr sz="196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60">
                <a:solidFill>
                  <a:schemeClr val="dk1"/>
                </a:solidFill>
              </a:rPr>
              <a:t>*	Continue to build capacity among our staff in an effort to provide the best educational experience for our students</a:t>
            </a:r>
            <a:endParaRPr sz="196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60">
                <a:solidFill>
                  <a:schemeClr val="dk1"/>
                </a:solidFill>
              </a:rPr>
              <a:t>*	Build Capacity to Understand Atlas Scores and Utilize Data to improve learning</a:t>
            </a:r>
            <a:endParaRPr sz="196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60">
                <a:solidFill>
                  <a:schemeClr val="dk1"/>
                </a:solidFill>
              </a:rPr>
              <a:t>*	Look for opportunities to reduce expenditures as we continue to address both classified and certified salary schedules</a:t>
            </a:r>
            <a:endParaRPr sz="196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60">
                <a:solidFill>
                  <a:schemeClr val="dk1"/>
                </a:solidFill>
              </a:rPr>
              <a:t>*	Continue to address facility needs by repairing and upgrading current facilities as well as plan for future facility projects.</a:t>
            </a:r>
            <a:endParaRPr sz="196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60">
                <a:solidFill>
                  <a:schemeClr val="dk1"/>
                </a:solidFill>
              </a:rPr>
              <a:t>*	We will continue to receive curriculum and instruction assistance from the Bailey Education Group</a:t>
            </a:r>
            <a:endParaRPr sz="1960">
              <a:solidFill>
                <a:schemeClr val="dk1"/>
              </a:solidFill>
            </a:endParaRPr>
          </a:p>
        </p:txBody>
      </p:sp>
      <p:pic>
        <p:nvPicPr>
          <p:cNvPr id="453" name="Google Shape;45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Go Mohawks!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59" name="Google Shape;459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Thank You for Attending!</a:t>
            </a:r>
            <a:endParaRPr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60" name="Google Shape;46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325" y="1635550"/>
            <a:ext cx="3181350" cy="23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Enrollment</a:t>
            </a:r>
            <a:endParaRPr sz="1550"/>
          </a:p>
        </p:txBody>
      </p:sp>
      <p:sp>
        <p:nvSpPr>
          <p:cNvPr id="158" name="Google Shape;15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As of October 6, 2024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Kindergarten--55						7th--50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1st--	68							8th--65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2nd--	62							9th--75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3rd--	58							10th--53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4th--	57							11th--48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5th--	58							12th--39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6th--	52						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Elementary Enrollment– 410     High School Enrollment– 330   Total Enrollment–740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Taxpayer</a:t>
            </a:r>
            <a:r>
              <a:rPr lang="en"/>
              <a:t> Information</a:t>
            </a:r>
            <a:endParaRPr/>
          </a:p>
        </p:txBody>
      </p:sp>
      <p:sp>
        <p:nvSpPr>
          <p:cNvPr id="165" name="Google Shape;16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Millage Rate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Piggott Public Schools 35.44/State Average 39.15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Piggott School Average Teacher Salary/Arkansas Average Teacher Salary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$54,385.84/$55,193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Expenditure Per Pupil–$9,672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66" name="Google Shape;1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Taxpayer Information</a:t>
            </a:r>
            <a:endParaRPr/>
          </a:p>
        </p:txBody>
      </p:sp>
      <p:sp>
        <p:nvSpPr>
          <p:cNvPr id="172" name="Google Shape;17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2023 Assessment--$90,830,667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Legal Balance(w/categorical funds)--$1,490,216.46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Salary &amp; Benefits(all sources)--$7,326,583.44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Debt Service Expenditures--$348,652.50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State Foundation Funding Aid--$3,712,159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Federal Programs</a:t>
            </a:r>
            <a:endParaRPr/>
          </a:p>
        </p:txBody>
      </p:sp>
      <p:sp>
        <p:nvSpPr>
          <p:cNvPr id="179" name="Google Shape;17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Title I--Preliminary Allocation--$355,441.58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Salaries and Benefits for Reading Recovery Specialists, Federal Programs Coordinator, Supplemental Material, Technology, and Instructional Assistants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Title VI-B–Special Education–$213,078.57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Salaries and Benefits for paraprofessionals, general supplies, and PT/OT and Speech Therapy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Federal Preschool Special Education–$13,034.40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These Funds are handled through the Northeast Arkansas Coop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		</a:t>
            </a:r>
            <a:endParaRPr/>
          </a:p>
        </p:txBody>
      </p:sp>
      <p:pic>
        <p:nvPicPr>
          <p:cNvPr id="180" name="Google Shape;1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Federal Programs</a:t>
            </a:r>
            <a:endParaRPr/>
          </a:p>
        </p:txBody>
      </p:sp>
      <p:sp>
        <p:nvSpPr>
          <p:cNvPr id="186" name="Google Shape;186;p33"/>
          <p:cNvSpPr txBox="1"/>
          <p:nvPr>
            <p:ph idx="1" type="body"/>
          </p:nvPr>
        </p:nvSpPr>
        <p:spPr>
          <a:xfrm>
            <a:off x="311700" y="1198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Title II-A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Preliminary Allocation--$50,328.95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These funds are transferred to Title I and are used as stated on last slide</a:t>
            </a:r>
            <a:endParaRPr i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Rural and Low Income Schools–$27,838.41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Supplemental Material and Tutoring</a:t>
            </a:r>
            <a:endParaRPr i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Title IV–$17,982.59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These funds are transferred to Title I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187" name="Google Shape;1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550" y="445025"/>
            <a:ext cx="1058300" cy="6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